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76" r:id="rId5"/>
    <p:sldId id="275" r:id="rId6"/>
    <p:sldId id="258" r:id="rId7"/>
    <p:sldId id="261" r:id="rId8"/>
    <p:sldId id="259" r:id="rId9"/>
    <p:sldId id="260" r:id="rId10"/>
    <p:sldId id="263" r:id="rId11"/>
    <p:sldId id="277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64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0" autoAdjust="0"/>
  </p:normalViewPr>
  <p:slideViewPr>
    <p:cSldViewPr snapToGrid="0" snapToObjects="1">
      <p:cViewPr varScale="1">
        <p:scale>
          <a:sx n="117" d="100"/>
          <a:sy n="117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8F3D-F704-A34C-807E-0CCE2188C1B2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5D9FC-1AF3-B84C-95E6-B379EB17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added for Audio Engineering II</a:t>
            </a:r>
          </a:p>
          <a:p>
            <a:r>
              <a:rPr lang="en-US" i="1" dirty="0" smtClean="0"/>
              <a:t>Fundamental </a:t>
            </a:r>
            <a:r>
              <a:rPr lang="en-US" dirty="0" smtClean="0"/>
              <a:t>– G</a:t>
            </a:r>
          </a:p>
          <a:p>
            <a:r>
              <a:rPr lang="en-US" dirty="0" smtClean="0"/>
              <a:t>Harmonics</a:t>
            </a:r>
            <a:r>
              <a:rPr lang="en-US" baseline="0" dirty="0" smtClean="0"/>
              <a:t> are every </a:t>
            </a:r>
            <a:r>
              <a:rPr lang="en-US" i="1" baseline="0" dirty="0" smtClean="0"/>
              <a:t>multiple</a:t>
            </a:r>
            <a:r>
              <a:rPr lang="en-US" i="0" baseline="0" dirty="0" smtClean="0"/>
              <a:t> of the fundamental</a:t>
            </a:r>
          </a:p>
          <a:p>
            <a:r>
              <a:rPr lang="en-US" i="0" baseline="0" dirty="0" smtClean="0"/>
              <a:t>Every multiple that is a power of 2 (2f, 4f, 8f, </a:t>
            </a:r>
            <a:r>
              <a:rPr lang="en-US" i="0" baseline="0" dirty="0" err="1" smtClean="0"/>
              <a:t>etc</a:t>
            </a:r>
            <a:r>
              <a:rPr lang="en-US" i="0" baseline="0" dirty="0" smtClean="0"/>
              <a:t>) is an octave. (It’s also 2x the previous octave)</a:t>
            </a:r>
          </a:p>
          <a:p>
            <a:r>
              <a:rPr lang="en-US" i="0" baseline="0" dirty="0" smtClean="0"/>
              <a:t>Stress that this is a </a:t>
            </a:r>
            <a:r>
              <a:rPr lang="en-US" i="1" baseline="0" dirty="0" smtClean="0"/>
              <a:t>linear </a:t>
            </a:r>
            <a:r>
              <a:rPr lang="en-US" i="0" baseline="0" dirty="0" smtClean="0"/>
              <a:t>display of frequency – it would look different on a logarithmic graph.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5D9FC-1AF3-B84C-95E6-B379EB17BB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added for AE</a:t>
            </a:r>
            <a:r>
              <a:rPr lang="en-US" baseline="0" dirty="0" smtClean="0"/>
              <a:t> 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5D9FC-1AF3-B84C-95E6-B379EB17BB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5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Phase Demo – PT session “AE2 Lesson One” – marker 2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Sine wave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Sawtooth</a:t>
            </a:r>
            <a:r>
              <a:rPr lang="en-US" baseline="0" dirty="0" smtClean="0"/>
              <a:t> wave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Pink noise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5D9FC-1AF3-B84C-95E6-B379EB17BB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“Keeling” PT session and show drum polarity – zoom in to see the waveform, and listen to the polarity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5D9FC-1AF3-B84C-95E6-B379EB17BB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audiogeekzine.com</a:t>
            </a:r>
            <a:r>
              <a:rPr lang="en-US" dirty="0" smtClean="0"/>
              <a:t>/2010/11/comb-filtering-demonstrated/</a:t>
            </a:r>
          </a:p>
          <a:p>
            <a:endParaRPr lang="en-US" dirty="0" smtClean="0"/>
          </a:p>
          <a:p>
            <a:r>
              <a:rPr lang="en-US" dirty="0" smtClean="0"/>
              <a:t>Demonstrate on board – which</a:t>
            </a:r>
            <a:r>
              <a:rPr lang="en-US" baseline="0" dirty="0" smtClean="0"/>
              <a:t> frequencies are out of phase with a 1 </a:t>
            </a:r>
            <a:r>
              <a:rPr lang="en-US" baseline="0" dirty="0" err="1" smtClean="0"/>
              <a:t>ms</a:t>
            </a:r>
            <a:r>
              <a:rPr lang="en-US" baseline="0" dirty="0" smtClean="0"/>
              <a:t> delay?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5D9FC-1AF3-B84C-95E6-B379EB17BB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geekzine.com/2010/11/comb-filtering-demonstrated/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dependentrecording.net/irn/resources/freqchart/main_display.htm" TargetMode="Externa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Audio Engineering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Sound and Hearing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3" y="3358810"/>
            <a:ext cx="5058772" cy="31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8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74030"/>
            <a:ext cx="8407893" cy="4407408"/>
          </a:xfrm>
        </p:spPr>
        <p:txBody>
          <a:bodyPr/>
          <a:lstStyle/>
          <a:p>
            <a:r>
              <a:rPr lang="en-US" dirty="0" smtClean="0"/>
              <a:t>Imagine two sine waves of the same frequency.</a:t>
            </a:r>
          </a:p>
          <a:p>
            <a:r>
              <a:rPr lang="en-US" dirty="0" smtClean="0"/>
              <a:t>When played simultaneously, their waves are combined.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IN PHASE</a:t>
            </a:r>
          </a:p>
          <a:p>
            <a:endParaRPr lang="en-US" i="1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180º</a:t>
            </a:r>
            <a:r>
              <a:rPr lang="en-US" dirty="0"/>
              <a:t> </a:t>
            </a:r>
            <a:r>
              <a:rPr lang="en-US" dirty="0" smtClean="0"/>
              <a:t>OFFSET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90º OFFSET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0" b="19199"/>
          <a:stretch/>
        </p:blipFill>
        <p:spPr>
          <a:xfrm>
            <a:off x="2561785" y="2341494"/>
            <a:ext cx="1984461" cy="1244495"/>
          </a:xfrm>
          <a:prstGeom prst="rect">
            <a:avLst/>
          </a:prstGeom>
        </p:spPr>
      </p:pic>
      <p:pic>
        <p:nvPicPr>
          <p:cNvPr id="6" name="Picture 5" descr="beating1a-33 (dragged)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 b="18539"/>
          <a:stretch/>
        </p:blipFill>
        <p:spPr>
          <a:xfrm>
            <a:off x="2561785" y="3672833"/>
            <a:ext cx="1993480" cy="1248391"/>
          </a:xfrm>
          <a:prstGeom prst="rect">
            <a:avLst/>
          </a:prstGeom>
        </p:spPr>
      </p:pic>
      <p:pic>
        <p:nvPicPr>
          <p:cNvPr id="8" name="Picture 7" descr="beating1a-52 (dragged)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18836"/>
          <a:stretch/>
        </p:blipFill>
        <p:spPr>
          <a:xfrm>
            <a:off x="2552768" y="5008068"/>
            <a:ext cx="1993478" cy="1248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1282" y="4146457"/>
            <a:ext cx="1907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Amplitude is canceled out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51282" y="2789513"/>
            <a:ext cx="1594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Amplitude is doubled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51282" y="5485635"/>
            <a:ext cx="2152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Amplitude is same as original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80789"/>
            <a:ext cx="922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two common ways signals can be out of phase: </a:t>
            </a:r>
            <a:r>
              <a:rPr lang="en-US" b="1" i="1" dirty="0" smtClean="0">
                <a:solidFill>
                  <a:srgbClr val="C66951"/>
                </a:solidFill>
              </a:rPr>
              <a:t>polarity reversal</a:t>
            </a:r>
            <a:r>
              <a:rPr lang="en-US" b="1" i="1" dirty="0" smtClean="0"/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C66951"/>
                </a:solidFill>
              </a:rPr>
              <a:t>phase shift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16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Snare drum dual </a:t>
            </a:r>
            <a:r>
              <a:rPr lang="en-US" dirty="0" err="1" smtClean="0"/>
              <a:t>mic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 Reversal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3910" y="2251364"/>
            <a:ext cx="196272" cy="118918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2643910" y="5241637"/>
            <a:ext cx="196272" cy="118918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7" name="Oval 6"/>
          <p:cNvSpPr/>
          <p:nvPr/>
        </p:nvSpPr>
        <p:spPr>
          <a:xfrm>
            <a:off x="467590" y="3977409"/>
            <a:ext cx="4560455" cy="5968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19728" y="3717633"/>
            <a:ext cx="3856182" cy="357916"/>
          </a:xfrm>
          <a:custGeom>
            <a:avLst/>
            <a:gdLst>
              <a:gd name="connsiteX0" fmla="*/ 0 w 3856182"/>
              <a:gd name="connsiteY0" fmla="*/ 357916 h 357916"/>
              <a:gd name="connsiteX1" fmla="*/ 1916545 w 3856182"/>
              <a:gd name="connsiteY1" fmla="*/ 7 h 357916"/>
              <a:gd name="connsiteX2" fmla="*/ 3856182 w 3856182"/>
              <a:gd name="connsiteY2" fmla="*/ 346370 h 357916"/>
              <a:gd name="connsiteX3" fmla="*/ 3856182 w 3856182"/>
              <a:gd name="connsiteY3" fmla="*/ 346370 h 357916"/>
              <a:gd name="connsiteX4" fmla="*/ 3856182 w 3856182"/>
              <a:gd name="connsiteY4" fmla="*/ 346370 h 35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182" h="357916">
                <a:moveTo>
                  <a:pt x="0" y="357916"/>
                </a:moveTo>
                <a:cubicBezTo>
                  <a:pt x="636924" y="179923"/>
                  <a:pt x="1273848" y="1931"/>
                  <a:pt x="1916545" y="7"/>
                </a:cubicBezTo>
                <a:cubicBezTo>
                  <a:pt x="2559242" y="-1917"/>
                  <a:pt x="3856182" y="346370"/>
                  <a:pt x="3856182" y="346370"/>
                </a:cubicBezTo>
                <a:lnTo>
                  <a:pt x="3856182" y="346370"/>
                </a:lnTo>
                <a:lnTo>
                  <a:pt x="3856182" y="34637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V="1">
            <a:off x="819728" y="4518880"/>
            <a:ext cx="3856182" cy="357916"/>
          </a:xfrm>
          <a:custGeom>
            <a:avLst/>
            <a:gdLst>
              <a:gd name="connsiteX0" fmla="*/ 0 w 3856182"/>
              <a:gd name="connsiteY0" fmla="*/ 357916 h 357916"/>
              <a:gd name="connsiteX1" fmla="*/ 1916545 w 3856182"/>
              <a:gd name="connsiteY1" fmla="*/ 7 h 357916"/>
              <a:gd name="connsiteX2" fmla="*/ 3856182 w 3856182"/>
              <a:gd name="connsiteY2" fmla="*/ 346370 h 357916"/>
              <a:gd name="connsiteX3" fmla="*/ 3856182 w 3856182"/>
              <a:gd name="connsiteY3" fmla="*/ 346370 h 357916"/>
              <a:gd name="connsiteX4" fmla="*/ 3856182 w 3856182"/>
              <a:gd name="connsiteY4" fmla="*/ 346370 h 35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182" h="357916">
                <a:moveTo>
                  <a:pt x="0" y="357916"/>
                </a:moveTo>
                <a:cubicBezTo>
                  <a:pt x="636924" y="179923"/>
                  <a:pt x="1273848" y="1931"/>
                  <a:pt x="1916545" y="7"/>
                </a:cubicBezTo>
                <a:cubicBezTo>
                  <a:pt x="2559242" y="-1917"/>
                  <a:pt x="3856182" y="346370"/>
                  <a:pt x="3856182" y="346370"/>
                </a:cubicBezTo>
                <a:lnTo>
                  <a:pt x="3856182" y="346370"/>
                </a:lnTo>
                <a:lnTo>
                  <a:pt x="3856182" y="34637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8045" y="2251363"/>
            <a:ext cx="3760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upward vibration is picked up by the top </a:t>
            </a:r>
            <a:r>
              <a:rPr lang="en-US" dirty="0" err="1" smtClean="0"/>
              <a:t>mic</a:t>
            </a:r>
            <a:r>
              <a:rPr lang="en-US" dirty="0" smtClean="0"/>
              <a:t> as a compression…</a:t>
            </a:r>
          </a:p>
          <a:p>
            <a:endParaRPr lang="en-US" dirty="0" smtClean="0"/>
          </a:p>
          <a:p>
            <a:r>
              <a:rPr lang="en-US" dirty="0" smtClean="0"/>
              <a:t>And by the bottom </a:t>
            </a:r>
            <a:r>
              <a:rPr lang="en-US" dirty="0" err="1" smtClean="0"/>
              <a:t>mic</a:t>
            </a:r>
            <a:r>
              <a:rPr lang="en-US" dirty="0" smtClean="0"/>
              <a:t> as a rarefaction.</a:t>
            </a:r>
          </a:p>
        </p:txBody>
      </p:sp>
      <p:cxnSp>
        <p:nvCxnSpPr>
          <p:cNvPr id="13" name="Straight Arrow Connector 12"/>
          <p:cNvCxnSpPr>
            <a:stCxn id="9" idx="1"/>
            <a:endCxn id="4" idx="2"/>
          </p:cNvCxnSpPr>
          <p:nvPr/>
        </p:nvCxnSpPr>
        <p:spPr>
          <a:xfrm flipV="1">
            <a:off x="2736273" y="3440545"/>
            <a:ext cx="5773" cy="277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30500" y="4738248"/>
            <a:ext cx="5773" cy="277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53591" y="3440545"/>
            <a:ext cx="0" cy="288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27037" y="4953491"/>
            <a:ext cx="0" cy="288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8045" y="4387272"/>
            <a:ext cx="3760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downward vibration is picked up by the top </a:t>
            </a:r>
            <a:r>
              <a:rPr lang="en-US" dirty="0" err="1" smtClean="0"/>
              <a:t>mic</a:t>
            </a:r>
            <a:r>
              <a:rPr lang="en-US" dirty="0" smtClean="0"/>
              <a:t> as a rarefaction…</a:t>
            </a:r>
          </a:p>
          <a:p>
            <a:endParaRPr lang="en-US" dirty="0" smtClean="0"/>
          </a:p>
          <a:p>
            <a:r>
              <a:rPr lang="en-US" dirty="0" smtClean="0"/>
              <a:t>And by the bottom </a:t>
            </a:r>
            <a:r>
              <a:rPr lang="en-US" dirty="0" err="1" smtClean="0"/>
              <a:t>mic</a:t>
            </a:r>
            <a:r>
              <a:rPr lang="en-US" dirty="0" smtClean="0"/>
              <a:t> as a compression.</a:t>
            </a:r>
          </a:p>
        </p:txBody>
      </p:sp>
      <p:sp>
        <p:nvSpPr>
          <p:cNvPr id="20" name="Freeform 19"/>
          <p:cNvSpPr/>
          <p:nvPr/>
        </p:nvSpPr>
        <p:spPr>
          <a:xfrm>
            <a:off x="2967182" y="2465148"/>
            <a:ext cx="2008909" cy="629038"/>
          </a:xfrm>
          <a:custGeom>
            <a:avLst/>
            <a:gdLst>
              <a:gd name="connsiteX0" fmla="*/ 0 w 2008909"/>
              <a:gd name="connsiteY0" fmla="*/ 375034 h 629038"/>
              <a:gd name="connsiteX1" fmla="*/ 473363 w 2008909"/>
              <a:gd name="connsiteY1" fmla="*/ 5579 h 629038"/>
              <a:gd name="connsiteX2" fmla="*/ 992909 w 2008909"/>
              <a:gd name="connsiteY2" fmla="*/ 629034 h 629038"/>
              <a:gd name="connsiteX3" fmla="*/ 1581727 w 2008909"/>
              <a:gd name="connsiteY3" fmla="*/ 17125 h 629038"/>
              <a:gd name="connsiteX4" fmla="*/ 2008909 w 2008909"/>
              <a:gd name="connsiteY4" fmla="*/ 375034 h 62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909" h="629038">
                <a:moveTo>
                  <a:pt x="0" y="375034"/>
                </a:moveTo>
                <a:cubicBezTo>
                  <a:pt x="153939" y="169140"/>
                  <a:pt x="307878" y="-36754"/>
                  <a:pt x="473363" y="5579"/>
                </a:cubicBezTo>
                <a:cubicBezTo>
                  <a:pt x="638848" y="47912"/>
                  <a:pt x="808182" y="627110"/>
                  <a:pt x="992909" y="629034"/>
                </a:cubicBezTo>
                <a:cubicBezTo>
                  <a:pt x="1177636" y="630958"/>
                  <a:pt x="1412394" y="59458"/>
                  <a:pt x="1581727" y="17125"/>
                </a:cubicBezTo>
                <a:cubicBezTo>
                  <a:pt x="1751060" y="-25208"/>
                  <a:pt x="1879984" y="174913"/>
                  <a:pt x="2008909" y="3750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2967182" y="5497441"/>
            <a:ext cx="2008909" cy="629038"/>
          </a:xfrm>
          <a:custGeom>
            <a:avLst/>
            <a:gdLst>
              <a:gd name="connsiteX0" fmla="*/ 0 w 2008909"/>
              <a:gd name="connsiteY0" fmla="*/ 375034 h 629038"/>
              <a:gd name="connsiteX1" fmla="*/ 473363 w 2008909"/>
              <a:gd name="connsiteY1" fmla="*/ 5579 h 629038"/>
              <a:gd name="connsiteX2" fmla="*/ 992909 w 2008909"/>
              <a:gd name="connsiteY2" fmla="*/ 629034 h 629038"/>
              <a:gd name="connsiteX3" fmla="*/ 1581727 w 2008909"/>
              <a:gd name="connsiteY3" fmla="*/ 17125 h 629038"/>
              <a:gd name="connsiteX4" fmla="*/ 2008909 w 2008909"/>
              <a:gd name="connsiteY4" fmla="*/ 375034 h 62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909" h="629038">
                <a:moveTo>
                  <a:pt x="0" y="375034"/>
                </a:moveTo>
                <a:cubicBezTo>
                  <a:pt x="153939" y="169140"/>
                  <a:pt x="307878" y="-36754"/>
                  <a:pt x="473363" y="5579"/>
                </a:cubicBezTo>
                <a:cubicBezTo>
                  <a:pt x="638848" y="47912"/>
                  <a:pt x="808182" y="627110"/>
                  <a:pt x="992909" y="629034"/>
                </a:cubicBezTo>
                <a:cubicBezTo>
                  <a:pt x="1177636" y="630958"/>
                  <a:pt x="1412394" y="59458"/>
                  <a:pt x="1581727" y="17125"/>
                </a:cubicBezTo>
                <a:cubicBezTo>
                  <a:pt x="1751060" y="-25208"/>
                  <a:pt x="1879984" y="174913"/>
                  <a:pt x="2008909" y="3750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24017" y="6318656"/>
            <a:ext cx="406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The </a:t>
            </a:r>
            <a:r>
              <a:rPr lang="en-US" sz="1400" dirty="0" err="1" smtClean="0"/>
              <a:t>mic</a:t>
            </a:r>
            <a:r>
              <a:rPr lang="en-US" sz="1400" dirty="0" smtClean="0"/>
              <a:t> is upside-down, but the signal is not!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22" idx="1"/>
            <a:endCxn id="21" idx="1"/>
          </p:cNvCxnSpPr>
          <p:nvPr/>
        </p:nvCxnSpPr>
        <p:spPr>
          <a:xfrm flipH="1" flipV="1">
            <a:off x="3440545" y="6120900"/>
            <a:ext cx="483472" cy="351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6118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9" grpId="1" animBg="1"/>
      <p:bldP spid="10" grpId="0" animBg="1"/>
      <p:bldP spid="11" grpId="0"/>
      <p:bldP spid="19" grpId="0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delay</a:t>
            </a:r>
            <a:r>
              <a:rPr lang="en-US" dirty="0" smtClean="0"/>
              <a:t> between two or more waveforms that causes differences in phase between them</a:t>
            </a:r>
          </a:p>
          <a:p>
            <a:r>
              <a:rPr lang="en-US" dirty="0" smtClean="0"/>
              <a:t>Example: a signal picked up by 2 microphones that are placed at different distances.</a:t>
            </a:r>
          </a:p>
          <a:p>
            <a:pPr lvl="1"/>
            <a:r>
              <a:rPr lang="en-US" dirty="0" smtClean="0"/>
              <a:t>Some frequencies will be in phase (boosted) and some will be out of phase (cancelled).</a:t>
            </a:r>
          </a:p>
          <a:p>
            <a:r>
              <a:rPr lang="en-US" dirty="0" smtClean="0"/>
              <a:t>Example: a single microphone picking up a direct signal and a reflected signal.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>
                <a:hlinkClick r:id="rId3"/>
              </a:rPr>
              <a:t>Comb Filtering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Shift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89" y="4119017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9557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</a:t>
            </a:r>
            <a:endParaRPr lang="en-US" dirty="0"/>
          </a:p>
        </p:txBody>
      </p:sp>
      <p:pic>
        <p:nvPicPr>
          <p:cNvPr id="9" name="Content Placeholder 8" descr="ADS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73" r="-20473"/>
          <a:stretch>
            <a:fillRect/>
          </a:stretch>
        </p:blipFill>
        <p:spPr>
          <a:xfrm>
            <a:off x="1829607" y="1713012"/>
            <a:ext cx="5462820" cy="2863442"/>
          </a:xfr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98123"/>
            <a:ext cx="3396601" cy="756386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29" y="5392509"/>
            <a:ext cx="1295400" cy="762000"/>
          </a:xfrm>
          <a:prstGeom prst="rect">
            <a:avLst/>
          </a:prstGeom>
        </p:spPr>
      </p:pic>
      <p:pic>
        <p:nvPicPr>
          <p:cNvPr id="13" name="Picture 12" descr="imgr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8"/>
          <a:stretch/>
        </p:blipFill>
        <p:spPr>
          <a:xfrm>
            <a:off x="5661020" y="5398123"/>
            <a:ext cx="2963938" cy="756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8129" y="6176596"/>
            <a:ext cx="601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violin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69171" y="6176596"/>
            <a:ext cx="1068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snare drum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3184" y="6145317"/>
            <a:ext cx="74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cymbal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331748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decibel is a way to measure a sound’s loudness, or…</a:t>
            </a:r>
          </a:p>
          <a:p>
            <a:r>
              <a:rPr lang="en-US" dirty="0" smtClean="0">
                <a:solidFill>
                  <a:srgbClr val="9E4934"/>
                </a:solidFill>
              </a:rPr>
              <a:t>SPL</a:t>
            </a:r>
            <a:r>
              <a:rPr lang="en-US" dirty="0" smtClean="0"/>
              <a:t> – Sound Pressure Level</a:t>
            </a:r>
          </a:p>
          <a:p>
            <a:endParaRPr lang="en-US" dirty="0"/>
          </a:p>
          <a:p>
            <a:r>
              <a:rPr lang="en-US" dirty="0" smtClean="0"/>
              <a:t>We perceive loudness on a </a:t>
            </a:r>
            <a:r>
              <a:rPr lang="en-US" i="1" dirty="0" smtClean="0">
                <a:solidFill>
                  <a:srgbClr val="9E4934"/>
                </a:solidFill>
              </a:rPr>
              <a:t>logarithmic</a:t>
            </a:r>
            <a:r>
              <a:rPr lang="en-US" dirty="0" smtClean="0"/>
              <a:t> scale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decibel</a:t>
            </a:r>
            <a:endParaRPr lang="en-US" dirty="0"/>
          </a:p>
        </p:txBody>
      </p:sp>
      <p:pic>
        <p:nvPicPr>
          <p:cNvPr id="4" name="Picture 3" descr="linear_y_ax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23" y="3241254"/>
            <a:ext cx="4057424" cy="3394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386" y="3779346"/>
            <a:ext cx="40853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34949"/>
                </a:solidFill>
              </a:rPr>
              <a:t>Dynamic range of human hearing:</a:t>
            </a:r>
          </a:p>
          <a:p>
            <a:endParaRPr lang="en-US" dirty="0">
              <a:solidFill>
                <a:srgbClr val="534949"/>
              </a:solidFill>
            </a:endParaRPr>
          </a:p>
          <a:p>
            <a:r>
              <a:rPr lang="en-US" dirty="0" smtClean="0">
                <a:solidFill>
                  <a:srgbClr val="534949"/>
                </a:solidFill>
              </a:rPr>
              <a:t>The loudest perceivable sound is 10,000,000,000,000 (yup…10 trillion!) times stronger than the quietest perceivable sound. </a:t>
            </a:r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81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Logarithmic basics</a:t>
            </a:r>
          </a:p>
          <a:p>
            <a:pPr lvl="1"/>
            <a:r>
              <a:rPr lang="en-US" dirty="0" smtClean="0"/>
              <a:t>log2 = 0.3</a:t>
            </a:r>
          </a:p>
          <a:p>
            <a:pPr lvl="1"/>
            <a:r>
              <a:rPr lang="en-US" dirty="0" smtClean="0"/>
              <a:t>log10 = 1</a:t>
            </a:r>
          </a:p>
          <a:p>
            <a:pPr lvl="1"/>
            <a:r>
              <a:rPr lang="en-US" dirty="0" smtClean="0"/>
              <a:t>log100 = 2</a:t>
            </a:r>
          </a:p>
          <a:p>
            <a:pPr lvl="1"/>
            <a:r>
              <a:rPr lang="en-US" dirty="0" smtClean="0"/>
              <a:t>log10,000 = 4 (the log of a power of 10 is the number of 0’s)</a:t>
            </a:r>
          </a:p>
          <a:p>
            <a:pPr lvl="1"/>
            <a:r>
              <a:rPr lang="en-US" dirty="0" smtClean="0"/>
              <a:t>log1 = 0</a:t>
            </a:r>
          </a:p>
          <a:p>
            <a:pPr lvl="1"/>
            <a:r>
              <a:rPr lang="en-US" dirty="0" smtClean="0"/>
              <a:t>log0.1 = -1</a:t>
            </a:r>
          </a:p>
          <a:p>
            <a:pPr lvl="1"/>
            <a:r>
              <a:rPr lang="en-US" dirty="0" smtClean="0"/>
              <a:t>log0.01 = -2 (log of a number &lt;1 is a negative number)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5435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954202"/>
          </a:xfrm>
        </p:spPr>
        <p:txBody>
          <a:bodyPr>
            <a:noAutofit/>
          </a:bodyPr>
          <a:lstStyle/>
          <a:p>
            <a:r>
              <a:rPr lang="en-US" sz="1600" dirty="0" smtClean="0"/>
              <a:t>A measurement of </a:t>
            </a:r>
            <a:r>
              <a:rPr lang="en-US" sz="1600" i="1" dirty="0" smtClean="0"/>
              <a:t>difference in intensity between two levels</a:t>
            </a:r>
            <a:endParaRPr lang="en-US" sz="1600" dirty="0" smtClean="0"/>
          </a:p>
          <a:p>
            <a:pPr lvl="1"/>
            <a:r>
              <a:rPr lang="en-US" sz="1600" dirty="0" smtClean="0"/>
              <a:t>So to measure anything in decibels, we have to first have a reference point to compare with.</a:t>
            </a:r>
          </a:p>
          <a:p>
            <a:pPr lvl="3"/>
            <a:r>
              <a:rPr lang="en-US" sz="1600" dirty="0" smtClean="0"/>
              <a:t>1 SPL(</a:t>
            </a:r>
            <a:r>
              <a:rPr lang="en-US" sz="1600" baseline="-25000" dirty="0" smtClean="0"/>
              <a:t>ref</a:t>
            </a:r>
            <a:r>
              <a:rPr lang="en-US" sz="1600" dirty="0" smtClean="0"/>
              <a:t>) is the threshold of hearing – the softest sound humans can perceive.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chemeClr val="accent6"/>
                </a:solidFill>
              </a:rPr>
              <a:t>dB SPL </a:t>
            </a:r>
            <a:r>
              <a:rPr lang="en-US" sz="1600" dirty="0" smtClean="0"/>
              <a:t>– Measure of sound pressure level in the air</a:t>
            </a:r>
          </a:p>
          <a:p>
            <a:pPr lvl="1"/>
            <a:r>
              <a:rPr lang="en-US" sz="1600" i="1" dirty="0" smtClean="0">
                <a:solidFill>
                  <a:schemeClr val="accent1"/>
                </a:solidFill>
              </a:rPr>
              <a:t>When the </a:t>
            </a:r>
            <a:r>
              <a:rPr lang="en-US" sz="1600" b="1" i="1" dirty="0" smtClean="0">
                <a:solidFill>
                  <a:schemeClr val="accent1"/>
                </a:solidFill>
              </a:rPr>
              <a:t>distance</a:t>
            </a:r>
            <a:r>
              <a:rPr lang="en-US" sz="1600" i="1" dirty="0" smtClean="0">
                <a:solidFill>
                  <a:schemeClr val="accent1"/>
                </a:solidFill>
              </a:rPr>
              <a:t> between a sound and a pickup is doubled, the sound pressure drops by 6 </a:t>
            </a:r>
            <a:r>
              <a:rPr lang="en-US" sz="1600" i="1" dirty="0" err="1" smtClean="0">
                <a:solidFill>
                  <a:schemeClr val="accent1"/>
                </a:solidFill>
              </a:rPr>
              <a:t>dB</a:t>
            </a:r>
            <a:r>
              <a:rPr lang="en-US" sz="1600" i="1" dirty="0" err="1">
                <a:solidFill>
                  <a:schemeClr val="accent1"/>
                </a:solidFill>
              </a:rPr>
              <a:t>.</a:t>
            </a:r>
            <a:endParaRPr lang="en-US" sz="1600" i="1" dirty="0" smtClean="0"/>
          </a:p>
          <a:p>
            <a:r>
              <a:rPr lang="en-US" sz="1600" b="1" dirty="0" err="1" smtClean="0">
                <a:solidFill>
                  <a:srgbClr val="6F777D"/>
                </a:solidFill>
              </a:rPr>
              <a:t>dBm</a:t>
            </a:r>
            <a:r>
              <a:rPr lang="en-US" sz="1600" dirty="0" smtClean="0"/>
              <a:t> – </a:t>
            </a:r>
            <a:r>
              <a:rPr lang="en-US" sz="1600" dirty="0" smtClean="0"/>
              <a:t>(millivolts) Measure </a:t>
            </a:r>
            <a:r>
              <a:rPr lang="en-US" sz="1600" dirty="0" smtClean="0"/>
              <a:t>of current through an electrical system</a:t>
            </a:r>
          </a:p>
          <a:p>
            <a:pPr lvl="1"/>
            <a:r>
              <a:rPr lang="en-US" sz="1600" dirty="0" smtClean="0"/>
              <a:t>This measure is what is most often used with audio devices</a:t>
            </a:r>
            <a:r>
              <a:rPr lang="en-US" sz="1600" dirty="0" smtClean="0"/>
              <a:t>.</a:t>
            </a:r>
          </a:p>
          <a:p>
            <a:r>
              <a:rPr lang="en-US" sz="1600" b="1" dirty="0" err="1" smtClean="0">
                <a:solidFill>
                  <a:srgbClr val="6F777D"/>
                </a:solidFill>
              </a:rPr>
              <a:t>dBFS</a:t>
            </a:r>
            <a:r>
              <a:rPr lang="en-US" sz="1600" dirty="0" smtClean="0"/>
              <a:t> – Decibels Full Scale – Measurement in reference to the maximum peak voltage level before clipping (distortion) occurs</a:t>
            </a:r>
            <a:endParaRPr lang="en-US" sz="1600" dirty="0" smtClean="0"/>
          </a:p>
          <a:p>
            <a:r>
              <a:rPr lang="en-US" sz="1600" dirty="0" smtClean="0"/>
              <a:t>Core </a:t>
            </a:r>
            <a:r>
              <a:rPr lang="en-US" sz="1600" dirty="0" smtClean="0"/>
              <a:t>idea:</a:t>
            </a:r>
          </a:p>
          <a:p>
            <a:pPr lvl="1"/>
            <a:r>
              <a:rPr lang="en-US" sz="1600" dirty="0" smtClean="0">
                <a:solidFill>
                  <a:srgbClr val="C66951"/>
                </a:solidFill>
              </a:rPr>
              <a:t>Turning something up 3 dB will </a:t>
            </a:r>
            <a:r>
              <a:rPr lang="en-US" sz="1600" i="1" dirty="0" smtClean="0">
                <a:solidFill>
                  <a:srgbClr val="C66951"/>
                </a:solidFill>
              </a:rPr>
              <a:t>double</a:t>
            </a:r>
            <a:r>
              <a:rPr lang="en-US" sz="1600" dirty="0" smtClean="0">
                <a:solidFill>
                  <a:srgbClr val="C66951"/>
                </a:solidFill>
              </a:rPr>
              <a:t> the signal’s level. (-3 dB </a:t>
            </a:r>
            <a:r>
              <a:rPr lang="en-US" sz="1600" i="1" dirty="0" smtClean="0">
                <a:solidFill>
                  <a:srgbClr val="C66951"/>
                </a:solidFill>
              </a:rPr>
              <a:t>halves</a:t>
            </a:r>
            <a:r>
              <a:rPr lang="en-US" sz="1600" dirty="0" smtClean="0">
                <a:solidFill>
                  <a:srgbClr val="C66951"/>
                </a:solidFill>
              </a:rPr>
              <a:t> it)</a:t>
            </a:r>
          </a:p>
          <a:p>
            <a:pPr lvl="2"/>
            <a:r>
              <a:rPr lang="en-US" sz="1400" dirty="0" smtClean="0">
                <a:solidFill>
                  <a:srgbClr val="C66951"/>
                </a:solidFill>
              </a:rPr>
              <a:t>This doesn’t </a:t>
            </a:r>
            <a:r>
              <a:rPr lang="en-US" sz="1400" i="1" dirty="0" smtClean="0">
                <a:solidFill>
                  <a:srgbClr val="C66951"/>
                </a:solidFill>
              </a:rPr>
              <a:t>sound</a:t>
            </a:r>
            <a:r>
              <a:rPr lang="en-US" sz="1400" dirty="0" smtClean="0">
                <a:solidFill>
                  <a:srgbClr val="C66951"/>
                </a:solidFill>
              </a:rPr>
              <a:t> twice as loud, though…</a:t>
            </a:r>
          </a:p>
          <a:p>
            <a:pPr lvl="1"/>
            <a:r>
              <a:rPr lang="en-US" sz="1600" dirty="0" smtClean="0">
                <a:solidFill>
                  <a:srgbClr val="C66951"/>
                </a:solidFill>
              </a:rPr>
              <a:t>About 6 dB </a:t>
            </a:r>
            <a:r>
              <a:rPr lang="en-US" sz="1600" i="1" dirty="0" smtClean="0">
                <a:solidFill>
                  <a:srgbClr val="C66951"/>
                </a:solidFill>
              </a:rPr>
              <a:t>sounds</a:t>
            </a:r>
            <a:r>
              <a:rPr lang="en-US" sz="1600" dirty="0" smtClean="0">
                <a:solidFill>
                  <a:srgbClr val="C66951"/>
                </a:solidFill>
              </a:rPr>
              <a:t> twice as loud.</a:t>
            </a:r>
          </a:p>
          <a:p>
            <a:pPr lvl="1"/>
            <a:r>
              <a:rPr lang="en-US" sz="1600" dirty="0" smtClean="0">
                <a:solidFill>
                  <a:srgbClr val="C66951"/>
                </a:solidFill>
              </a:rPr>
              <a:t>+10 dB multiplies the signal’s level by 10.</a:t>
            </a:r>
            <a:endParaRPr lang="en-US" sz="1600" dirty="0">
              <a:solidFill>
                <a:srgbClr val="C6695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ways of measuring decibels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3252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of hearing = 0 dB (SPL)</a:t>
            </a:r>
          </a:p>
          <a:p>
            <a:r>
              <a:rPr lang="en-US" dirty="0" smtClean="0"/>
              <a:t>Threshold of pain </a:t>
            </a:r>
            <a:r>
              <a:rPr lang="en-US" dirty="0"/>
              <a:t>≈</a:t>
            </a:r>
            <a:r>
              <a:rPr lang="en-US" dirty="0" smtClean="0"/>
              <a:t> 120 dB</a:t>
            </a:r>
          </a:p>
          <a:p>
            <a:endParaRPr lang="en-US" dirty="0"/>
          </a:p>
          <a:p>
            <a:r>
              <a:rPr lang="en-US" dirty="0" smtClean="0"/>
              <a:t>Protect your hearing!</a:t>
            </a:r>
          </a:p>
          <a:p>
            <a:pPr lvl="1"/>
            <a:r>
              <a:rPr lang="en-US" dirty="0" smtClean="0"/>
              <a:t>Monitor sound at around 85 dB</a:t>
            </a:r>
            <a:endParaRPr lang="en-US" dirty="0"/>
          </a:p>
          <a:p>
            <a:pPr lvl="2"/>
            <a:r>
              <a:rPr lang="en-US" dirty="0" smtClean="0"/>
              <a:t>If you have to raise your voice to be heard over it, limit your exposure.</a:t>
            </a:r>
          </a:p>
          <a:p>
            <a:pPr lvl="1"/>
            <a:r>
              <a:rPr lang="en-US" dirty="0" smtClean="0"/>
              <a:t>Take quiet breaks when exposed to levels above 85 dB</a:t>
            </a:r>
          </a:p>
          <a:p>
            <a:pPr lvl="1"/>
            <a:r>
              <a:rPr lang="en-US" dirty="0" smtClean="0"/>
              <a:t>Carry earplugs with you often.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2413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ear’s frequency response</a:t>
            </a:r>
            <a:endParaRPr lang="en-US" dirty="0"/>
          </a:p>
        </p:txBody>
      </p:sp>
      <p:pic>
        <p:nvPicPr>
          <p:cNvPr id="6" name="Content Placeholder 5" descr="Fletcher-Munson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-482"/>
          <a:stretch/>
        </p:blipFill>
        <p:spPr>
          <a:xfrm>
            <a:off x="2324678" y="2103794"/>
            <a:ext cx="4509443" cy="3450592"/>
          </a:xfrm>
        </p:spPr>
      </p:pic>
      <p:sp>
        <p:nvSpPr>
          <p:cNvPr id="7" name="TextBox 6"/>
          <p:cNvSpPr txBox="1"/>
          <p:nvPr/>
        </p:nvSpPr>
        <p:spPr>
          <a:xfrm>
            <a:off x="1899685" y="1664852"/>
            <a:ext cx="534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66951"/>
                </a:solidFill>
              </a:rPr>
              <a:t>Fletcher-Munson Equal-Loudness Curve</a:t>
            </a:r>
            <a:endParaRPr lang="en-US" sz="2400" dirty="0">
              <a:solidFill>
                <a:srgbClr val="C6695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264" y="5614266"/>
            <a:ext cx="7256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Shows the ear’s sensitivity to different frequencies at different volumes.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Most sensitive to frequencies between 3000-5000 Hz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50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ating1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94" r="-45394"/>
          <a:stretch>
            <a:fillRect/>
          </a:stretch>
        </p:blipFill>
        <p:spPr>
          <a:xfrm>
            <a:off x="1117186" y="2977183"/>
            <a:ext cx="6911423" cy="3622586"/>
          </a:xfrm>
        </p:spPr>
      </p:pic>
      <p:sp>
        <p:nvSpPr>
          <p:cNvPr id="5" name="TextBox 4"/>
          <p:cNvSpPr txBox="1"/>
          <p:nvPr/>
        </p:nvSpPr>
        <p:spPr>
          <a:xfrm>
            <a:off x="3922769" y="434101"/>
            <a:ext cx="1315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BEATS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870" y="1844261"/>
            <a:ext cx="770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principle as phase cancellation and amplification, but now the two sounds are slightly different in pitch</a:t>
            </a:r>
          </a:p>
        </p:txBody>
      </p:sp>
    </p:spTree>
    <p:extLst>
      <p:ext uri="{BB962C8B-B14F-4D97-AF65-F5344CB8AC3E}">
        <p14:creationId xmlns:p14="http://schemas.microsoft.com/office/powerpoint/2010/main" val="161501229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Atmospheric Pressure</a:t>
            </a:r>
          </a:p>
          <a:p>
            <a:pPr lvl="1"/>
            <a:r>
              <a:rPr lang="en-US" dirty="0" smtClean="0">
                <a:solidFill>
                  <a:srgbClr val="9E4934"/>
                </a:solidFill>
              </a:rPr>
              <a:t>Compression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Rarefaction</a:t>
            </a:r>
            <a:r>
              <a:rPr lang="en-US" dirty="0" smtClean="0"/>
              <a:t> of air molecules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9E4934"/>
                </a:solidFill>
              </a:rPr>
              <a:t>Sound Waves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Air-pressure vibrations that have a repeating pattern are heard as having a pitch, or a musical tone.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Air-pressure vibrations that don’t have a repeating pattern (random) are heard as noise.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sound?	</a:t>
            </a:r>
            <a:endParaRPr lang="en-US" dirty="0"/>
          </a:p>
        </p:txBody>
      </p:sp>
      <p:pic>
        <p:nvPicPr>
          <p:cNvPr id="8" name="Picture 7" descr="sound_waves_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83" y="1719071"/>
            <a:ext cx="2688381" cy="26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16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Louder sounds prevent us from hearing softer sounds</a:t>
            </a:r>
          </a:p>
          <a:p>
            <a:pPr lvl="1"/>
            <a:r>
              <a:rPr lang="en-US" dirty="0" smtClean="0"/>
              <a:t>Most prominent when the frequencies of the louder and softer sounds are similar</a:t>
            </a:r>
          </a:p>
          <a:p>
            <a:pPr lvl="1"/>
            <a:r>
              <a:rPr lang="en-US" dirty="0" smtClean="0"/>
              <a:t>This is why stereo placement (panning) and equalization (EQ) are important in the mixing process.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95063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Huber, Modern Recording, pp. 41-66 (7</a:t>
            </a:r>
            <a:r>
              <a:rPr lang="en-US" baseline="30000" dirty="0" smtClean="0"/>
              <a:t>th</a:t>
            </a:r>
            <a:r>
              <a:rPr lang="en-US" dirty="0" smtClean="0"/>
              <a:t> ed. page numbers)(this is most of chapter 2 – “The Basics of Sound” through “Masking”)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398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9080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The RATE at which a sound wave repeats a </a:t>
            </a:r>
            <a:r>
              <a:rPr lang="en-US" dirty="0" smtClean="0">
                <a:solidFill>
                  <a:srgbClr val="9E4934"/>
                </a:solidFill>
              </a:rPr>
              <a:t>cycle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Frequency is measured in Hertz (Hz)</a:t>
            </a:r>
          </a:p>
          <a:p>
            <a:pPr lvl="1"/>
            <a:r>
              <a:rPr lang="en-US" dirty="0" smtClean="0"/>
              <a:t>440 Hz = A4</a:t>
            </a:r>
          </a:p>
          <a:p>
            <a:pPr lvl="1"/>
            <a:r>
              <a:rPr lang="en-US" dirty="0" smtClean="0"/>
              <a:t>Human hearing range: 20 – 20,000 Hz (20 Hz – 20 kHz)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Interactive Frequency Range Chart</a:t>
            </a:r>
            <a:endParaRPr lang="en-US" dirty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3"/>
          <a:stretch/>
        </p:blipFill>
        <p:spPr>
          <a:xfrm>
            <a:off x="1848949" y="2778335"/>
            <a:ext cx="5228526" cy="16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153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rmonics - Flute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6" b="-1102"/>
          <a:stretch/>
        </p:blipFill>
        <p:spPr>
          <a:xfrm>
            <a:off x="380999" y="1786845"/>
            <a:ext cx="8407893" cy="38209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Harmonics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932804" y="4135590"/>
            <a:ext cx="656926" cy="2120034"/>
            <a:chOff x="932804" y="4135590"/>
            <a:chExt cx="656926" cy="2120034"/>
          </a:xfrm>
        </p:grpSpPr>
        <p:sp>
          <p:nvSpPr>
            <p:cNvPr id="5" name="TextBox 4"/>
            <p:cNvSpPr txBox="1"/>
            <p:nvPr/>
          </p:nvSpPr>
          <p:spPr>
            <a:xfrm>
              <a:off x="932804" y="5978625"/>
              <a:ext cx="656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400 Hz</a:t>
              </a:r>
              <a:endParaRPr lang="en-US" sz="1200" dirty="0"/>
            </a:p>
          </p:txBody>
        </p:sp>
        <p:cxnSp>
          <p:nvCxnSpPr>
            <p:cNvPr id="7" name="Straight Connector 6"/>
            <p:cNvCxnSpPr>
              <a:stCxn id="5" idx="0"/>
            </p:cNvCxnSpPr>
            <p:nvPr/>
          </p:nvCxnSpPr>
          <p:spPr>
            <a:xfrm flipV="1">
              <a:off x="1261267" y="4135590"/>
              <a:ext cx="0" cy="18430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1087777" y="6493211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66951"/>
                </a:solidFill>
              </a:rPr>
              <a:t>1</a:t>
            </a:r>
            <a:r>
              <a:rPr lang="en-US" sz="1200" i="1" dirty="0" smtClean="0">
                <a:solidFill>
                  <a:srgbClr val="C66951"/>
                </a:solidFill>
              </a:rPr>
              <a:t>f</a:t>
            </a:r>
            <a:endParaRPr lang="en-US" sz="1200" i="1" dirty="0">
              <a:solidFill>
                <a:srgbClr val="C6695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7462" y="4304161"/>
            <a:ext cx="656926" cy="2176223"/>
            <a:chOff x="899087" y="4034449"/>
            <a:chExt cx="656926" cy="2176223"/>
          </a:xfrm>
        </p:grpSpPr>
        <p:sp>
          <p:nvSpPr>
            <p:cNvPr id="10" name="TextBox 9"/>
            <p:cNvSpPr txBox="1"/>
            <p:nvPr/>
          </p:nvSpPr>
          <p:spPr>
            <a:xfrm>
              <a:off x="899087" y="5933673"/>
              <a:ext cx="656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8</a:t>
              </a:r>
              <a:r>
                <a:rPr lang="en-US" sz="1200" dirty="0" smtClean="0"/>
                <a:t>00 Hz</a:t>
              </a:r>
              <a:endParaRPr lang="en-US" sz="1200" dirty="0"/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V="1">
              <a:off x="1227550" y="4034449"/>
              <a:ext cx="0" cy="18992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65856" y="4304161"/>
            <a:ext cx="749048" cy="1899224"/>
            <a:chOff x="899087" y="3720639"/>
            <a:chExt cx="749048" cy="2530577"/>
          </a:xfrm>
        </p:grpSpPr>
        <p:sp>
          <p:nvSpPr>
            <p:cNvPr id="15" name="TextBox 14"/>
            <p:cNvSpPr txBox="1"/>
            <p:nvPr/>
          </p:nvSpPr>
          <p:spPr>
            <a:xfrm>
              <a:off x="899087" y="5933673"/>
              <a:ext cx="749048" cy="317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1200 Hz</a:t>
              </a:r>
              <a:endParaRPr lang="en-US" sz="1200" dirty="0"/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 flipV="1">
              <a:off x="1273611" y="3720639"/>
              <a:ext cx="0" cy="2213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052724" y="4495207"/>
            <a:ext cx="744991" cy="1985175"/>
            <a:chOff x="899087" y="4225497"/>
            <a:chExt cx="744991" cy="1985175"/>
          </a:xfrm>
        </p:grpSpPr>
        <p:sp>
          <p:nvSpPr>
            <p:cNvPr id="23" name="TextBox 22"/>
            <p:cNvSpPr txBox="1"/>
            <p:nvPr/>
          </p:nvSpPr>
          <p:spPr>
            <a:xfrm>
              <a:off x="899087" y="5933673"/>
              <a:ext cx="744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1600 Hz</a:t>
              </a:r>
              <a:endParaRPr lang="en-US" sz="1200" dirty="0"/>
            </a:p>
          </p:txBody>
        </p:sp>
        <p:cxnSp>
          <p:nvCxnSpPr>
            <p:cNvPr id="24" name="Straight Connector 23"/>
            <p:cNvCxnSpPr>
              <a:stCxn id="23" idx="0"/>
            </p:cNvCxnSpPr>
            <p:nvPr/>
          </p:nvCxnSpPr>
          <p:spPr>
            <a:xfrm flipV="1">
              <a:off x="1271583" y="4225497"/>
              <a:ext cx="0" cy="17081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448952" y="4809870"/>
            <a:ext cx="747170" cy="1432927"/>
            <a:chOff x="899087" y="3954135"/>
            <a:chExt cx="747170" cy="2362045"/>
          </a:xfrm>
        </p:grpSpPr>
        <p:sp>
          <p:nvSpPr>
            <p:cNvPr id="30" name="TextBox 29"/>
            <p:cNvSpPr txBox="1"/>
            <p:nvPr/>
          </p:nvSpPr>
          <p:spPr>
            <a:xfrm>
              <a:off x="899087" y="5859573"/>
              <a:ext cx="747170" cy="456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2000 Hz</a:t>
              </a:r>
              <a:endParaRPr lang="en-US" sz="12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1272672" y="3954135"/>
              <a:ext cx="0" cy="197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20193" y="4911014"/>
            <a:ext cx="742887" cy="1569368"/>
            <a:chOff x="899087" y="4641304"/>
            <a:chExt cx="742887" cy="1569368"/>
          </a:xfrm>
        </p:grpSpPr>
        <p:sp>
          <p:nvSpPr>
            <p:cNvPr id="38" name="TextBox 37"/>
            <p:cNvSpPr txBox="1"/>
            <p:nvPr/>
          </p:nvSpPr>
          <p:spPr>
            <a:xfrm>
              <a:off x="899087" y="5933673"/>
              <a:ext cx="7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2400 Hz</a:t>
              </a:r>
              <a:endParaRPr lang="en-US" sz="1200" dirty="0"/>
            </a:p>
          </p:txBody>
        </p:sp>
        <p:cxnSp>
          <p:nvCxnSpPr>
            <p:cNvPr id="39" name="Straight Connector 38"/>
            <p:cNvCxnSpPr>
              <a:stCxn id="38" idx="0"/>
            </p:cNvCxnSpPr>
            <p:nvPr/>
          </p:nvCxnSpPr>
          <p:spPr>
            <a:xfrm flipV="1">
              <a:off x="1270531" y="4641304"/>
              <a:ext cx="0" cy="12923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196122" y="4911013"/>
            <a:ext cx="747170" cy="1337321"/>
            <a:chOff x="899087" y="4111732"/>
            <a:chExt cx="747170" cy="2204448"/>
          </a:xfrm>
        </p:grpSpPr>
        <p:sp>
          <p:nvSpPr>
            <p:cNvPr id="44" name="TextBox 43"/>
            <p:cNvSpPr txBox="1"/>
            <p:nvPr/>
          </p:nvSpPr>
          <p:spPr>
            <a:xfrm>
              <a:off x="899087" y="5859573"/>
              <a:ext cx="747170" cy="456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2800 Hz</a:t>
              </a:r>
              <a:endParaRPr lang="en-US" sz="12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272672" y="4111732"/>
              <a:ext cx="0" cy="18219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94326" y="4911014"/>
            <a:ext cx="747170" cy="1569367"/>
            <a:chOff x="899087" y="4641305"/>
            <a:chExt cx="747170" cy="1569367"/>
          </a:xfrm>
        </p:grpSpPr>
        <p:sp>
          <p:nvSpPr>
            <p:cNvPr id="48" name="TextBox 47"/>
            <p:cNvSpPr txBox="1"/>
            <p:nvPr/>
          </p:nvSpPr>
          <p:spPr>
            <a:xfrm>
              <a:off x="899087" y="5933673"/>
              <a:ext cx="74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3200 Hz</a:t>
              </a:r>
              <a:endParaRPr lang="en-US" sz="1200" dirty="0"/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 flipH="1" flipV="1">
              <a:off x="1270531" y="4641305"/>
              <a:ext cx="2141" cy="12923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990834" y="4905476"/>
            <a:ext cx="747170" cy="1337321"/>
            <a:chOff x="899087" y="4111732"/>
            <a:chExt cx="747170" cy="2204448"/>
          </a:xfrm>
        </p:grpSpPr>
        <p:sp>
          <p:nvSpPr>
            <p:cNvPr id="51" name="TextBox 50"/>
            <p:cNvSpPr txBox="1"/>
            <p:nvPr/>
          </p:nvSpPr>
          <p:spPr>
            <a:xfrm>
              <a:off x="899087" y="5859573"/>
              <a:ext cx="747170" cy="456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3600 Hz</a:t>
              </a:r>
              <a:endParaRPr lang="en-US" sz="12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1272672" y="4111732"/>
              <a:ext cx="0" cy="18219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376346" y="4911017"/>
            <a:ext cx="747170" cy="1569367"/>
            <a:chOff x="899087" y="4641305"/>
            <a:chExt cx="747170" cy="1569367"/>
          </a:xfrm>
        </p:grpSpPr>
        <p:sp>
          <p:nvSpPr>
            <p:cNvPr id="54" name="TextBox 53"/>
            <p:cNvSpPr txBox="1"/>
            <p:nvPr/>
          </p:nvSpPr>
          <p:spPr>
            <a:xfrm>
              <a:off x="899087" y="5933673"/>
              <a:ext cx="74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4000 Hz</a:t>
              </a:r>
              <a:endParaRPr lang="en-US" sz="1200" dirty="0"/>
            </a:p>
          </p:txBody>
        </p:sp>
        <p:cxnSp>
          <p:nvCxnSpPr>
            <p:cNvPr id="55" name="Straight Connector 54"/>
            <p:cNvCxnSpPr>
              <a:stCxn id="54" idx="0"/>
            </p:cNvCxnSpPr>
            <p:nvPr/>
          </p:nvCxnSpPr>
          <p:spPr>
            <a:xfrm flipH="1" flipV="1">
              <a:off x="1270532" y="4641305"/>
              <a:ext cx="2140" cy="12923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772409" y="5012156"/>
            <a:ext cx="747170" cy="1230641"/>
            <a:chOff x="899087" y="4287584"/>
            <a:chExt cx="747170" cy="2028596"/>
          </a:xfrm>
        </p:grpSpPr>
        <p:sp>
          <p:nvSpPr>
            <p:cNvPr id="60" name="TextBox 59"/>
            <p:cNvSpPr txBox="1"/>
            <p:nvPr/>
          </p:nvSpPr>
          <p:spPr>
            <a:xfrm>
              <a:off x="899087" y="5859573"/>
              <a:ext cx="747170" cy="456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4400 Hz</a:t>
              </a:r>
              <a:endParaRPr lang="en-US" sz="12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1272672" y="4287584"/>
              <a:ext cx="0" cy="1646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123516" y="5012156"/>
            <a:ext cx="747170" cy="1468228"/>
            <a:chOff x="899087" y="4742444"/>
            <a:chExt cx="747170" cy="1468228"/>
          </a:xfrm>
        </p:grpSpPr>
        <p:sp>
          <p:nvSpPr>
            <p:cNvPr id="64" name="TextBox 63"/>
            <p:cNvSpPr txBox="1"/>
            <p:nvPr/>
          </p:nvSpPr>
          <p:spPr>
            <a:xfrm>
              <a:off x="899087" y="5933673"/>
              <a:ext cx="74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4800 Hz</a:t>
              </a:r>
              <a:endParaRPr lang="en-US" sz="1200" dirty="0"/>
            </a:p>
          </p:txBody>
        </p:sp>
        <p:cxnSp>
          <p:nvCxnSpPr>
            <p:cNvPr id="65" name="Straight Connector 64"/>
            <p:cNvCxnSpPr>
              <a:stCxn id="64" idx="0"/>
            </p:cNvCxnSpPr>
            <p:nvPr/>
          </p:nvCxnSpPr>
          <p:spPr>
            <a:xfrm flipV="1">
              <a:off x="1272672" y="4742444"/>
              <a:ext cx="0" cy="11912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519579" y="5024983"/>
            <a:ext cx="747170" cy="1230641"/>
            <a:chOff x="899087" y="4287584"/>
            <a:chExt cx="747170" cy="2028596"/>
          </a:xfrm>
        </p:grpSpPr>
        <p:sp>
          <p:nvSpPr>
            <p:cNvPr id="68" name="TextBox 67"/>
            <p:cNvSpPr txBox="1"/>
            <p:nvPr/>
          </p:nvSpPr>
          <p:spPr>
            <a:xfrm>
              <a:off x="899087" y="5859573"/>
              <a:ext cx="747170" cy="456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5200 Hz</a:t>
              </a:r>
              <a:endParaRPr lang="en-US" sz="12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1272672" y="4287584"/>
              <a:ext cx="0" cy="1646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893164" y="5024984"/>
            <a:ext cx="747170" cy="1468227"/>
            <a:chOff x="899087" y="4742445"/>
            <a:chExt cx="747170" cy="1468227"/>
          </a:xfrm>
        </p:grpSpPr>
        <p:sp>
          <p:nvSpPr>
            <p:cNvPr id="71" name="TextBox 70"/>
            <p:cNvSpPr txBox="1"/>
            <p:nvPr/>
          </p:nvSpPr>
          <p:spPr>
            <a:xfrm>
              <a:off x="899087" y="5933673"/>
              <a:ext cx="74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5600 Hz</a:t>
              </a:r>
              <a:endParaRPr lang="en-US" sz="1200" dirty="0"/>
            </a:p>
          </p:txBody>
        </p:sp>
        <p:cxnSp>
          <p:nvCxnSpPr>
            <p:cNvPr id="72" name="Straight Connector 71"/>
            <p:cNvCxnSpPr>
              <a:stCxn id="71" idx="0"/>
            </p:cNvCxnSpPr>
            <p:nvPr/>
          </p:nvCxnSpPr>
          <p:spPr>
            <a:xfrm flipV="1">
              <a:off x="1272672" y="4742445"/>
              <a:ext cx="0" cy="1191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1403588" y="6498135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6951"/>
                </a:solidFill>
              </a:rPr>
              <a:t>2</a:t>
            </a:r>
            <a:r>
              <a:rPr lang="en-US" sz="1200" i="1" dirty="0" smtClean="0">
                <a:solidFill>
                  <a:srgbClr val="C66951"/>
                </a:solidFill>
              </a:rPr>
              <a:t>f</a:t>
            </a:r>
            <a:endParaRPr lang="en-US" sz="1200" i="1" dirty="0">
              <a:solidFill>
                <a:srgbClr val="C6695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23376" y="6494183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2241414" y="6494183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6951"/>
                </a:solidFill>
              </a:rPr>
              <a:t>4</a:t>
            </a:r>
            <a:r>
              <a:rPr lang="en-US" sz="1200" i="1" dirty="0" smtClean="0">
                <a:solidFill>
                  <a:srgbClr val="C66951"/>
                </a:solidFill>
              </a:rPr>
              <a:t>f</a:t>
            </a:r>
            <a:endParaRPr lang="en-US" sz="1200" i="1" dirty="0">
              <a:solidFill>
                <a:srgbClr val="C6695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46703" y="6494183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3022632" y="6494183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3389590" y="6494183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1087777" y="2598543"/>
            <a:ext cx="30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G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78797" y="2996899"/>
            <a:ext cx="30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6951"/>
                </a:solidFill>
              </a:rPr>
              <a:t>G</a:t>
            </a:r>
            <a:endParaRPr lang="en-US" sz="1200" i="1" dirty="0">
              <a:solidFill>
                <a:srgbClr val="C6695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71680" y="3159240"/>
            <a:ext cx="30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6951"/>
                </a:solidFill>
              </a:rPr>
              <a:t>G</a:t>
            </a:r>
            <a:endParaRPr lang="en-US" sz="1200" i="1" dirty="0">
              <a:solidFill>
                <a:srgbClr val="C6695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89752" y="3473588"/>
            <a:ext cx="30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6951"/>
                </a:solidFill>
              </a:rPr>
              <a:t>G</a:t>
            </a:r>
            <a:endParaRPr lang="en-US" sz="1200" i="1" dirty="0">
              <a:solidFill>
                <a:srgbClr val="C6695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91604" y="4013013"/>
            <a:ext cx="307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6951"/>
                </a:solidFill>
              </a:rPr>
              <a:t>G</a:t>
            </a:r>
            <a:endParaRPr lang="en-US" sz="1200" i="1" dirty="0">
              <a:solidFill>
                <a:srgbClr val="C6695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300466" y="5028968"/>
            <a:ext cx="747170" cy="1230641"/>
            <a:chOff x="899087" y="4287584"/>
            <a:chExt cx="747170" cy="2028596"/>
          </a:xfrm>
        </p:grpSpPr>
        <p:sp>
          <p:nvSpPr>
            <p:cNvPr id="88" name="TextBox 87"/>
            <p:cNvSpPr txBox="1"/>
            <p:nvPr/>
          </p:nvSpPr>
          <p:spPr>
            <a:xfrm>
              <a:off x="899087" y="5859573"/>
              <a:ext cx="747170" cy="456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6000 Hz</a:t>
              </a:r>
              <a:endParaRPr lang="en-US" sz="1200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1272672" y="4287584"/>
              <a:ext cx="0" cy="1646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696529" y="5024983"/>
            <a:ext cx="747170" cy="1468227"/>
            <a:chOff x="899087" y="4742445"/>
            <a:chExt cx="747170" cy="1468227"/>
          </a:xfrm>
        </p:grpSpPr>
        <p:sp>
          <p:nvSpPr>
            <p:cNvPr id="91" name="TextBox 90"/>
            <p:cNvSpPr txBox="1"/>
            <p:nvPr/>
          </p:nvSpPr>
          <p:spPr>
            <a:xfrm>
              <a:off x="899087" y="5933673"/>
              <a:ext cx="74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6400 Hz</a:t>
              </a:r>
              <a:endParaRPr lang="en-US" sz="1200" dirty="0"/>
            </a:p>
          </p:txBody>
        </p:sp>
        <p:cxnSp>
          <p:nvCxnSpPr>
            <p:cNvPr id="92" name="Straight Connector 91"/>
            <p:cNvCxnSpPr>
              <a:stCxn id="91" idx="0"/>
            </p:cNvCxnSpPr>
            <p:nvPr/>
          </p:nvCxnSpPr>
          <p:spPr>
            <a:xfrm flipV="1">
              <a:off x="1272672" y="4742445"/>
              <a:ext cx="0" cy="1191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781526" y="6496534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66951"/>
                </a:solidFill>
              </a:rPr>
              <a:t>8</a:t>
            </a:r>
            <a:r>
              <a:rPr lang="en-US" sz="1200" i="1" dirty="0" smtClean="0">
                <a:solidFill>
                  <a:srgbClr val="C66951"/>
                </a:solidFill>
              </a:rPr>
              <a:t>f</a:t>
            </a:r>
            <a:endParaRPr lang="en-US" sz="1200" i="1" dirty="0">
              <a:solidFill>
                <a:srgbClr val="C6695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68006" y="6498135"/>
            <a:ext cx="3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4530797" y="6498135"/>
            <a:ext cx="43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96" name="TextBox 95"/>
          <p:cNvSpPr txBox="1"/>
          <p:nvPr/>
        </p:nvSpPr>
        <p:spPr>
          <a:xfrm>
            <a:off x="4905655" y="6491821"/>
            <a:ext cx="437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5278489" y="6491821"/>
            <a:ext cx="4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5651135" y="6493210"/>
            <a:ext cx="438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6047686" y="6498135"/>
            <a:ext cx="436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450441" y="6498135"/>
            <a:ext cx="437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</a:t>
            </a:r>
            <a:r>
              <a:rPr lang="en-US" sz="1200" i="1" dirty="0" smtClean="0"/>
              <a:t>f</a:t>
            </a:r>
            <a:endParaRPr lang="en-US" sz="12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818561" y="6498135"/>
            <a:ext cx="435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66951"/>
                </a:solidFill>
              </a:rPr>
              <a:t>16</a:t>
            </a:r>
            <a:r>
              <a:rPr lang="en-US" sz="1200" i="1" dirty="0" smtClean="0">
                <a:solidFill>
                  <a:srgbClr val="C66951"/>
                </a:solidFill>
              </a:rPr>
              <a:t>f</a:t>
            </a:r>
            <a:endParaRPr lang="en-US" sz="1200" i="1" dirty="0">
              <a:solidFill>
                <a:srgbClr val="C6695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43699" y="2812233"/>
            <a:ext cx="153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(Linear frequency display)</a:t>
            </a:r>
            <a:endParaRPr lang="en-US" dirty="0"/>
          </a:p>
        </p:txBody>
      </p:sp>
      <p:cxnSp>
        <p:nvCxnSpPr>
          <p:cNvPr id="104" name="Straight Connector 103"/>
          <p:cNvCxnSpPr>
            <a:stCxn id="102" idx="2"/>
          </p:cNvCxnSpPr>
          <p:nvPr/>
        </p:nvCxnSpPr>
        <p:spPr>
          <a:xfrm flipH="1">
            <a:off x="7443700" y="3735563"/>
            <a:ext cx="767642" cy="1413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96347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“Harmonics” = “Partials” = “Overtones”</a:t>
            </a:r>
          </a:p>
          <a:p>
            <a:r>
              <a:rPr lang="en-US" dirty="0" smtClean="0"/>
              <a:t>Every periodic sound has harmonics (except a pure sine wave).</a:t>
            </a:r>
          </a:p>
          <a:p>
            <a:r>
              <a:rPr lang="en-US" dirty="0" smtClean="0"/>
              <a:t>The relative volume of the harmonics contributes to the </a:t>
            </a:r>
            <a:r>
              <a:rPr lang="en-US" i="1" dirty="0" smtClean="0"/>
              <a:t>timbre </a:t>
            </a:r>
            <a:r>
              <a:rPr lang="en-US" dirty="0" smtClean="0"/>
              <a:t>(sound quality) of an instrument. It’s part of the reason we can distinguish, for example, an electric guitar playing 216 Hz from a violin playing 216 Hz.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34563" y="4084982"/>
            <a:ext cx="4609437" cy="2296780"/>
            <a:chOff x="789226" y="2789695"/>
            <a:chExt cx="7576166" cy="3775036"/>
          </a:xfrm>
        </p:grpSpPr>
        <p:pic>
          <p:nvPicPr>
            <p:cNvPr id="4" name="Picture 3" descr="Harmonics - Sawtooth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26" y="2789695"/>
              <a:ext cx="7576166" cy="377503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56532" y="2789695"/>
              <a:ext cx="1202002" cy="181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04948" y="2937118"/>
              <a:ext cx="1202002" cy="272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29574" y="2937118"/>
              <a:ext cx="1202002" cy="272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4689" y="3016498"/>
              <a:ext cx="1130703" cy="324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0158" y="4297943"/>
              <a:ext cx="2982324" cy="324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58479" y="4494055"/>
              <a:ext cx="2506060" cy="324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80158" y="3810313"/>
              <a:ext cx="1270039" cy="324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21512" y="3810313"/>
              <a:ext cx="1270039" cy="324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rmonic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r="5828"/>
          <a:stretch/>
        </p:blipFill>
        <p:spPr>
          <a:xfrm rot="16200000">
            <a:off x="871681" y="2951459"/>
            <a:ext cx="2718071" cy="44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4725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769995" cy="4407408"/>
          </a:xfrm>
        </p:spPr>
        <p:txBody>
          <a:bodyPr/>
          <a:lstStyle/>
          <a:p>
            <a:r>
              <a:rPr lang="en-US" dirty="0" smtClean="0"/>
              <a:t>A visual representation of a sound wave.</a:t>
            </a:r>
          </a:p>
          <a:p>
            <a:endParaRPr lang="en-US" dirty="0"/>
          </a:p>
          <a:p>
            <a:r>
              <a:rPr lang="en-US" dirty="0" smtClean="0"/>
              <a:t>Sine Wave: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Other simple Waveforms: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7" y="2884981"/>
            <a:ext cx="2312882" cy="126157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7"/>
          <a:stretch/>
        </p:blipFill>
        <p:spPr>
          <a:xfrm>
            <a:off x="1277317" y="4756706"/>
            <a:ext cx="3314700" cy="1835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9827" y="1979886"/>
            <a:ext cx="231243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tx2"/>
                </a:solidFill>
              </a:rPr>
              <a:t>TERMS: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Amplitude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Frequency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Velocity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Wavelength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Phase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Harmonic Content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Envelope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600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95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Velocity</a:t>
            </a:r>
            <a:r>
              <a:rPr lang="en-US" dirty="0" smtClean="0"/>
              <a:t> of sound: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1130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ft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/sec @ 68ºF </a:t>
            </a:r>
            <a:r>
              <a:rPr lang="en-US" dirty="0" smtClean="0"/>
              <a:t>(±1.1 f/s for each º higher/lower)</a:t>
            </a:r>
          </a:p>
          <a:p>
            <a:pPr marL="4572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Wavelength: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The physical distance of one cycle at a particular frequency</a:t>
            </a:r>
          </a:p>
          <a:p>
            <a:pPr marL="365760" lvl="1" indent="0"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𝛌 = V/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  <a:p>
            <a:pPr marL="365760" lvl="1" indent="0">
              <a:buNone/>
            </a:pPr>
            <a:endParaRPr lang="en-US" sz="2000" dirty="0" smtClean="0"/>
          </a:p>
          <a:p>
            <a:pPr marL="365760" lvl="1" indent="0">
              <a:buNone/>
            </a:pPr>
            <a:r>
              <a:rPr lang="en-US" sz="2000" dirty="0" smtClean="0"/>
              <a:t>What is the wavelength of an 800 Hz wave? </a:t>
            </a:r>
          </a:p>
          <a:p>
            <a:pPr marL="365760" lvl="1" indent="0" algn="ctr">
              <a:buNone/>
            </a:pPr>
            <a:endParaRPr lang="en-US" sz="2000" dirty="0" smtClean="0"/>
          </a:p>
          <a:p>
            <a:pPr marL="365760" lvl="1" indent="0" algn="ctr">
              <a:buNone/>
            </a:pPr>
            <a:r>
              <a:rPr lang="en-US" sz="2000" dirty="0" smtClean="0">
                <a:solidFill>
                  <a:srgbClr val="53595E"/>
                </a:solidFill>
              </a:rPr>
              <a:t>1130 ÷ 800 = 1.4125 </a:t>
            </a:r>
            <a:r>
              <a:rPr lang="en-US" sz="2000" dirty="0" err="1" smtClean="0">
                <a:solidFill>
                  <a:srgbClr val="53595E"/>
                </a:solidFill>
              </a:rPr>
              <a:t>ft</a:t>
            </a:r>
            <a:endParaRPr lang="en-US" sz="2000" dirty="0" smtClean="0">
              <a:solidFill>
                <a:srgbClr val="53595E"/>
              </a:solidFill>
            </a:endParaRPr>
          </a:p>
          <a:p>
            <a:pPr marL="365760" lvl="1" indent="0">
              <a:buNone/>
            </a:pPr>
            <a:endParaRPr lang="en-US" sz="2000" dirty="0" smtClean="0">
              <a:solidFill>
                <a:srgbClr val="53595E"/>
              </a:solidFill>
            </a:endParaRPr>
          </a:p>
          <a:p>
            <a:pPr marL="365760" lvl="1" indent="0">
              <a:buNone/>
            </a:pPr>
            <a:r>
              <a:rPr lang="en-US" sz="2000" dirty="0" smtClean="0"/>
              <a:t>What is the </a:t>
            </a:r>
            <a:r>
              <a:rPr lang="en-US" sz="2000" i="1" dirty="0" smtClean="0">
                <a:solidFill>
                  <a:srgbClr val="C66951"/>
                </a:solidFill>
              </a:rPr>
              <a:t>frequency</a:t>
            </a:r>
            <a:r>
              <a:rPr lang="en-US" sz="2000" dirty="0" smtClean="0">
                <a:solidFill>
                  <a:srgbClr val="C66951"/>
                </a:solidFill>
              </a:rPr>
              <a:t> </a:t>
            </a:r>
            <a:r>
              <a:rPr lang="en-US" sz="2000" dirty="0" smtClean="0"/>
              <a:t>of a 3.05 </a:t>
            </a:r>
            <a:r>
              <a:rPr lang="en-US" sz="2000" dirty="0" err="1" smtClean="0"/>
              <a:t>ft</a:t>
            </a:r>
            <a:r>
              <a:rPr lang="en-US" sz="2000" dirty="0" smtClean="0"/>
              <a:t> wave? </a:t>
            </a:r>
          </a:p>
          <a:p>
            <a:pPr marL="365760" lvl="1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			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=V/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𝛌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1130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÷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3.05 = 370 Hz (F#4)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7778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Reflection</a:t>
            </a:r>
            <a:endParaRPr lang="en-US" dirty="0"/>
          </a:p>
          <a:p>
            <a:pPr lvl="1"/>
            <a:r>
              <a:rPr lang="en-US" sz="1600" dirty="0" smtClean="0"/>
              <a:t>Sound waves reflect off a smooth, hard surface at the opposite angle.</a:t>
            </a:r>
          </a:p>
          <a:p>
            <a:pPr lvl="1"/>
            <a:r>
              <a:rPr lang="en-US" sz="1600" dirty="0" smtClean="0"/>
              <a:t>Sound reflects off corners back towards the origin.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Diffraction</a:t>
            </a:r>
          </a:p>
          <a:p>
            <a:pPr lvl="1"/>
            <a:r>
              <a:rPr lang="en-US" dirty="0" smtClean="0"/>
              <a:t>Sound can bend around an obstacle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Diffraction</a:t>
            </a:r>
            <a:endParaRPr lang="en-US" dirty="0"/>
          </a:p>
        </p:txBody>
      </p:sp>
      <p:pic>
        <p:nvPicPr>
          <p:cNvPr id="4" name="Picture 3" descr="laerm10_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4" y="4100734"/>
            <a:ext cx="3095907" cy="2539806"/>
          </a:xfrm>
          <a:prstGeom prst="rect">
            <a:avLst/>
          </a:prstGeom>
        </p:spPr>
      </p:pic>
      <p:pic>
        <p:nvPicPr>
          <p:cNvPr id="5" name="Picture 4" descr="diffraction 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36" y="3162616"/>
            <a:ext cx="3477924" cy="347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68785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4. Water diffraction - C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/>
          <a:stretch/>
        </p:blipFill>
        <p:spPr>
          <a:xfrm rot="16200000">
            <a:off x="1564661" y="437250"/>
            <a:ext cx="6172247" cy="60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6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4983</TotalTime>
  <Words>1116</Words>
  <Application>Microsoft Macintosh PowerPoint</Application>
  <PresentationFormat>On-screen Show (4:3)</PresentationFormat>
  <Paragraphs>224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Sound and Hearing</vt:lpstr>
      <vt:lpstr>What is sound? </vt:lpstr>
      <vt:lpstr>Frequency</vt:lpstr>
      <vt:lpstr>Harmonics</vt:lpstr>
      <vt:lpstr>Harmonics</vt:lpstr>
      <vt:lpstr>Waveform</vt:lpstr>
      <vt:lpstr>Wavelength </vt:lpstr>
      <vt:lpstr>Reflection and Diffraction</vt:lpstr>
      <vt:lpstr>PowerPoint Presentation</vt:lpstr>
      <vt:lpstr>phase</vt:lpstr>
      <vt:lpstr>Polarity Reversal</vt:lpstr>
      <vt:lpstr>Phase Shift</vt:lpstr>
      <vt:lpstr>Envelope</vt:lpstr>
      <vt:lpstr>The decibel</vt:lpstr>
      <vt:lpstr>logarithms</vt:lpstr>
      <vt:lpstr>Different ways of measuring decibels</vt:lpstr>
      <vt:lpstr>the ear</vt:lpstr>
      <vt:lpstr>The ear’s frequency response</vt:lpstr>
      <vt:lpstr>PowerPoint Presentation</vt:lpstr>
      <vt:lpstr>Masking </vt:lpstr>
      <vt:lpstr>Reading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and Hearing</dc:title>
  <dc:creator>Office 2004 Test Drive User</dc:creator>
  <cp:lastModifiedBy>Office 2004 Test Drive User</cp:lastModifiedBy>
  <cp:revision>68</cp:revision>
  <dcterms:created xsi:type="dcterms:W3CDTF">2014-01-19T18:17:37Z</dcterms:created>
  <dcterms:modified xsi:type="dcterms:W3CDTF">2014-04-02T06:38:38Z</dcterms:modified>
</cp:coreProperties>
</file>