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257" r:id="rId3"/>
    <p:sldId id="261" r:id="rId4"/>
    <p:sldId id="258" r:id="rId5"/>
    <p:sldId id="260" r:id="rId6"/>
    <p:sldId id="268" r:id="rId7"/>
    <p:sldId id="259" r:id="rId8"/>
    <p:sldId id="273" r:id="rId9"/>
    <p:sldId id="265" r:id="rId10"/>
    <p:sldId id="269" r:id="rId11"/>
    <p:sldId id="270" r:id="rId12"/>
    <p:sldId id="267" r:id="rId13"/>
    <p:sldId id="271" r:id="rId14"/>
    <p:sldId id="272" r:id="rId15"/>
    <p:sldId id="262" r:id="rId16"/>
    <p:sldId id="263" r:id="rId17"/>
    <p:sldId id="264" r:id="rId18"/>
    <p:sldId id="266" r:id="rId19"/>
    <p:sldId id="275" r:id="rId20"/>
    <p:sldId id="276" r:id="rId21"/>
    <p:sldId id="277" r:id="rId22"/>
    <p:sldId id="278" r:id="rId23"/>
    <p:sldId id="286" r:id="rId24"/>
    <p:sldId id="279" r:id="rId25"/>
    <p:sldId id="289" r:id="rId26"/>
    <p:sldId id="280" r:id="rId27"/>
    <p:sldId id="281" r:id="rId28"/>
    <p:sldId id="282" r:id="rId29"/>
    <p:sldId id="283" r:id="rId30"/>
    <p:sldId id="284" r:id="rId31"/>
    <p:sldId id="285" r:id="rId32"/>
    <p:sldId id="288" r:id="rId33"/>
    <p:sldId id="290"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901" autoAdjust="0"/>
  </p:normalViewPr>
  <p:slideViewPr>
    <p:cSldViewPr snapToGrid="0" snapToObjects="1">
      <p:cViewPr>
        <p:scale>
          <a:sx n="112" d="100"/>
          <a:sy n="112" d="100"/>
        </p:scale>
        <p:origin x="-142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B20D1B-D04D-074B-898C-8EFFE5ABC92B}" type="datetimeFigureOut">
              <a:rPr lang="en-US" smtClean="0"/>
              <a:t>4/2/14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1E9B4D-3F2A-BE45-9FF5-335CF97427A4}" type="slidenum">
              <a:rPr lang="en-US" smtClean="0"/>
              <a:t>‹#›</a:t>
            </a:fld>
            <a:endParaRPr lang="en-US"/>
          </a:p>
        </p:txBody>
      </p:sp>
    </p:spTree>
    <p:extLst>
      <p:ext uri="{BB962C8B-B14F-4D97-AF65-F5344CB8AC3E}">
        <p14:creationId xmlns:p14="http://schemas.microsoft.com/office/powerpoint/2010/main" val="16341658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a:t>
            </a:r>
            <a:r>
              <a:rPr lang="en-US" baseline="0" dirty="0" smtClean="0"/>
              <a:t> domain vs. frequency domain: compare flute and clarinet samples; first unchanged, then with the first 500ms chopped off. Then apply some mean EQ to the unedited samples – you can still tell them apart. (EQ the edited ones too?)</a:t>
            </a:r>
            <a:endParaRPr lang="en-US" dirty="0"/>
          </a:p>
        </p:txBody>
      </p:sp>
      <p:sp>
        <p:nvSpPr>
          <p:cNvPr id="4" name="Slide Number Placeholder 3"/>
          <p:cNvSpPr>
            <a:spLocks noGrp="1"/>
          </p:cNvSpPr>
          <p:nvPr>
            <p:ph type="sldNum" sz="quarter" idx="10"/>
          </p:nvPr>
        </p:nvSpPr>
        <p:spPr/>
        <p:txBody>
          <a:bodyPr/>
          <a:lstStyle/>
          <a:p>
            <a:fld id="{511E9B4D-3F2A-BE45-9FF5-335CF97427A4}" type="slidenum">
              <a:rPr lang="en-US" smtClean="0"/>
              <a:t>6</a:t>
            </a:fld>
            <a:endParaRPr lang="en-US"/>
          </a:p>
        </p:txBody>
      </p:sp>
    </p:spTree>
    <p:extLst>
      <p:ext uri="{BB962C8B-B14F-4D97-AF65-F5344CB8AC3E}">
        <p14:creationId xmlns:p14="http://schemas.microsoft.com/office/powerpoint/2010/main" val="2820608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Anecdotal</a:t>
            </a:r>
            <a:r>
              <a:rPr lang="en-US" baseline="0" dirty="0" smtClean="0"/>
              <a:t> stories: Bob </a:t>
            </a:r>
            <a:r>
              <a:rPr lang="en-US" baseline="0" dirty="0" err="1" smtClean="0"/>
              <a:t>Clearmountain</a:t>
            </a:r>
            <a:r>
              <a:rPr lang="en-US" baseline="0" dirty="0" smtClean="0"/>
              <a:t> was one of the first freelance, studio-hopping engineers, and he carried a pair of NS10’s with him. </a:t>
            </a:r>
          </a:p>
          <a:p>
            <a:r>
              <a:rPr lang="en-US" baseline="0" dirty="0" smtClean="0"/>
              <a:t>Some say he picked those because he was looking for the “worst-sounding speakers” he could find. Probably not true…</a:t>
            </a:r>
          </a:p>
          <a:p>
            <a:r>
              <a:rPr lang="en-US" baseline="0" dirty="0" smtClean="0"/>
              <a:t>Other engineers also adopted the NS10 pretty early on, i.e. Bill </a:t>
            </a:r>
            <a:r>
              <a:rPr lang="en-US" baseline="0" dirty="0" err="1" smtClean="0"/>
              <a:t>Scheniman</a:t>
            </a:r>
            <a:r>
              <a:rPr lang="en-US" baseline="0" dirty="0" smtClean="0"/>
              <a:t> heard a pair at a studio in Tokyo.</a:t>
            </a:r>
          </a:p>
          <a:p>
            <a:r>
              <a:rPr lang="en-US" baseline="0" dirty="0" smtClean="0"/>
              <a:t>Bob </a:t>
            </a:r>
            <a:r>
              <a:rPr lang="en-US" baseline="0" dirty="0" err="1" smtClean="0"/>
              <a:t>Clearmountain</a:t>
            </a:r>
            <a:r>
              <a:rPr lang="en-US" baseline="0" dirty="0" smtClean="0"/>
              <a:t> also started the common practice of putting tissue paper over the tweeters to dampen the overactive high end slightly. But only the right kind of tissue paper.</a:t>
            </a:r>
            <a:endParaRPr lang="en-US" dirty="0"/>
          </a:p>
        </p:txBody>
      </p:sp>
      <p:sp>
        <p:nvSpPr>
          <p:cNvPr id="4" name="Slide Number Placeholder 3"/>
          <p:cNvSpPr>
            <a:spLocks noGrp="1"/>
          </p:cNvSpPr>
          <p:nvPr>
            <p:ph type="sldNum" sz="quarter" idx="10"/>
          </p:nvPr>
        </p:nvSpPr>
        <p:spPr/>
        <p:txBody>
          <a:bodyPr/>
          <a:lstStyle/>
          <a:p>
            <a:fld id="{511E9B4D-3F2A-BE45-9FF5-335CF97427A4}" type="slidenum">
              <a:rPr lang="en-US" smtClean="0"/>
              <a:t>9</a:t>
            </a:fld>
            <a:endParaRPr lang="en-US"/>
          </a:p>
        </p:txBody>
      </p:sp>
    </p:spTree>
    <p:extLst>
      <p:ext uri="{BB962C8B-B14F-4D97-AF65-F5344CB8AC3E}">
        <p14:creationId xmlns:p14="http://schemas.microsoft.com/office/powerpoint/2010/main" val="1379480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youtu.be</a:t>
            </a:r>
            <a:r>
              <a:rPr lang="en-US" dirty="0" smtClean="0"/>
              <a:t>/ggdVckoThp8?t=33s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11E9B4D-3F2A-BE45-9FF5-335CF97427A4}" type="slidenum">
              <a:rPr lang="en-US" smtClean="0"/>
              <a:t>12</a:t>
            </a:fld>
            <a:endParaRPr lang="en-US"/>
          </a:p>
        </p:txBody>
      </p:sp>
    </p:spTree>
    <p:extLst>
      <p:ext uri="{BB962C8B-B14F-4D97-AF65-F5344CB8AC3E}">
        <p14:creationId xmlns:p14="http://schemas.microsoft.com/office/powerpoint/2010/main" val="727703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DIY</a:t>
            </a:r>
            <a:r>
              <a:rPr lang="en-US" baseline="0" dirty="0" smtClean="0"/>
              <a:t> Options: Sticky Tacky, Silica Gel Pads, Mouse Pad, </a:t>
            </a:r>
            <a:r>
              <a:rPr lang="en-US" baseline="0" smtClean="0"/>
              <a:t>Pencil Erasers, Felt </a:t>
            </a:r>
            <a:r>
              <a:rPr lang="en-US" baseline="0" dirty="0" smtClean="0"/>
              <a:t>Pads from Cymbal Stands, Small </a:t>
            </a:r>
            <a:r>
              <a:rPr lang="en-US" baseline="0" smtClean="0"/>
              <a:t>rocks!</a:t>
            </a:r>
            <a:endParaRPr lang="en-US" dirty="0"/>
          </a:p>
        </p:txBody>
      </p:sp>
      <p:sp>
        <p:nvSpPr>
          <p:cNvPr id="4" name="Slide Number Placeholder 3"/>
          <p:cNvSpPr>
            <a:spLocks noGrp="1"/>
          </p:cNvSpPr>
          <p:nvPr>
            <p:ph type="sldNum" sz="quarter" idx="10"/>
          </p:nvPr>
        </p:nvSpPr>
        <p:spPr/>
        <p:txBody>
          <a:bodyPr/>
          <a:lstStyle/>
          <a:p>
            <a:fld id="{511E9B4D-3F2A-BE45-9FF5-335CF97427A4}" type="slidenum">
              <a:rPr lang="en-US" smtClean="0"/>
              <a:t>16</a:t>
            </a:fld>
            <a:endParaRPr lang="en-US"/>
          </a:p>
        </p:txBody>
      </p:sp>
    </p:spTree>
    <p:extLst>
      <p:ext uri="{BB962C8B-B14F-4D97-AF65-F5344CB8AC3E}">
        <p14:creationId xmlns:p14="http://schemas.microsoft.com/office/powerpoint/2010/main" val="3533790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Listening test: Play </a:t>
            </a:r>
            <a:r>
              <a:rPr lang="en-US" dirty="0" err="1" smtClean="0"/>
              <a:t>Pinknoise</a:t>
            </a:r>
            <a:r>
              <a:rPr lang="en-US" dirty="0" smtClean="0"/>
              <a:t> through one speaker. Move left/right</a:t>
            </a:r>
            <a:r>
              <a:rPr lang="en-US" baseline="0" dirty="0" smtClean="0"/>
              <a:t> and notice the sonic change. Move up/down and notice – it’s probably more noticeable.</a:t>
            </a:r>
            <a:endParaRPr lang="en-US" dirty="0"/>
          </a:p>
        </p:txBody>
      </p:sp>
      <p:sp>
        <p:nvSpPr>
          <p:cNvPr id="4" name="Slide Number Placeholder 3"/>
          <p:cNvSpPr>
            <a:spLocks noGrp="1"/>
          </p:cNvSpPr>
          <p:nvPr>
            <p:ph type="sldNum" sz="quarter" idx="10"/>
          </p:nvPr>
        </p:nvSpPr>
        <p:spPr/>
        <p:txBody>
          <a:bodyPr/>
          <a:lstStyle/>
          <a:p>
            <a:fld id="{511E9B4D-3F2A-BE45-9FF5-335CF97427A4}" type="slidenum">
              <a:rPr lang="en-US" smtClean="0"/>
              <a:t>17</a:t>
            </a:fld>
            <a:endParaRPr lang="en-US"/>
          </a:p>
        </p:txBody>
      </p:sp>
    </p:spTree>
    <p:extLst>
      <p:ext uri="{BB962C8B-B14F-4D97-AF65-F5344CB8AC3E}">
        <p14:creationId xmlns:p14="http://schemas.microsoft.com/office/powerpoint/2010/main" val="2597108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Speaker Test: use </a:t>
            </a:r>
            <a:r>
              <a:rPr lang="en-US" dirty="0" err="1" smtClean="0"/>
              <a:t>StereoTest</a:t>
            </a:r>
            <a:r>
              <a:rPr lang="en-US" baseline="0" dirty="0" smtClean="0"/>
              <a:t> file and listen to how the left/right noise bursts are a little “narrower and more precise” than the phantom center image.</a:t>
            </a:r>
          </a:p>
          <a:p>
            <a:r>
              <a:rPr lang="en-US" baseline="0" dirty="0" smtClean="0"/>
              <a:t>Also play Madonna – American Life – compare the imaging of the lead vocal at the chorus, with the left-panned synth at :45 and the right-panned guitar at :55.</a:t>
            </a:r>
            <a:endParaRPr lang="en-US" dirty="0"/>
          </a:p>
        </p:txBody>
      </p:sp>
      <p:sp>
        <p:nvSpPr>
          <p:cNvPr id="4" name="Slide Number Placeholder 3"/>
          <p:cNvSpPr>
            <a:spLocks noGrp="1"/>
          </p:cNvSpPr>
          <p:nvPr>
            <p:ph type="sldNum" sz="quarter" idx="10"/>
          </p:nvPr>
        </p:nvSpPr>
        <p:spPr/>
        <p:txBody>
          <a:bodyPr/>
          <a:lstStyle/>
          <a:p>
            <a:fld id="{511E9B4D-3F2A-BE45-9FF5-335CF97427A4}" type="slidenum">
              <a:rPr lang="en-US" smtClean="0"/>
              <a:t>22</a:t>
            </a:fld>
            <a:endParaRPr lang="en-US"/>
          </a:p>
        </p:txBody>
      </p:sp>
    </p:spTree>
    <p:extLst>
      <p:ext uri="{BB962C8B-B14F-4D97-AF65-F5344CB8AC3E}">
        <p14:creationId xmlns:p14="http://schemas.microsoft.com/office/powerpoint/2010/main" val="3995107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Mono Balance Shift file – listen with Test</a:t>
            </a:r>
            <a:r>
              <a:rPr lang="en-US" baseline="0" dirty="0" smtClean="0"/>
              <a:t> track output to Cue|24 first – level is equal as it moves back and forth. Then switch output to bus 7, which is routed thru a mono aux track. </a:t>
            </a:r>
            <a:endParaRPr lang="en-US" dirty="0" smtClean="0"/>
          </a:p>
          <a:p>
            <a:r>
              <a:rPr lang="en-US" dirty="0" smtClean="0"/>
              <a:t>.6. Drum Overheads Stereo</a:t>
            </a:r>
            <a:r>
              <a:rPr lang="en-US" baseline="0" dirty="0" smtClean="0"/>
              <a:t> Phase – in mono the high end is weakened. </a:t>
            </a:r>
          </a:p>
          <a:p>
            <a:r>
              <a:rPr lang="en-US" dirty="0" smtClean="0"/>
              <a:t>.7. Synth pad stereo phase</a:t>
            </a:r>
            <a:r>
              <a:rPr lang="en-US" baseline="0" dirty="0" smtClean="0"/>
              <a:t> file – no explanation needed…</a:t>
            </a:r>
            <a:endParaRPr lang="en-US" dirty="0" smtClean="0"/>
          </a:p>
          <a:p>
            <a:endParaRPr lang="en-US" dirty="0"/>
          </a:p>
        </p:txBody>
      </p:sp>
      <p:sp>
        <p:nvSpPr>
          <p:cNvPr id="4" name="Slide Number Placeholder 3"/>
          <p:cNvSpPr>
            <a:spLocks noGrp="1"/>
          </p:cNvSpPr>
          <p:nvPr>
            <p:ph type="sldNum" sz="quarter" idx="10"/>
          </p:nvPr>
        </p:nvSpPr>
        <p:spPr/>
        <p:txBody>
          <a:bodyPr/>
          <a:lstStyle/>
          <a:p>
            <a:fld id="{511E9B4D-3F2A-BE45-9FF5-335CF97427A4}" type="slidenum">
              <a:rPr lang="en-US" smtClean="0"/>
              <a:t>27</a:t>
            </a:fld>
            <a:endParaRPr lang="en-US"/>
          </a:p>
        </p:txBody>
      </p:sp>
    </p:spTree>
    <p:extLst>
      <p:ext uri="{BB962C8B-B14F-4D97-AF65-F5344CB8AC3E}">
        <p14:creationId xmlns:p14="http://schemas.microsoft.com/office/powerpoint/2010/main" val="1496069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not use headphones instead of </a:t>
            </a:r>
            <a:r>
              <a:rPr lang="en-US" dirty="0" err="1" smtClean="0"/>
              <a:t>nearfields</a:t>
            </a:r>
            <a:r>
              <a:rPr lang="en-US" dirty="0" smtClean="0"/>
              <a:t>?</a:t>
            </a:r>
          </a:p>
          <a:p>
            <a:r>
              <a:rPr lang="en-US" dirty="0" smtClean="0"/>
              <a:t>Bass Response</a:t>
            </a:r>
          </a:p>
          <a:p>
            <a:r>
              <a:rPr lang="en-US" dirty="0" smtClean="0"/>
              <a:t>Speed – headphone mixing can get you bogged down</a:t>
            </a:r>
            <a:r>
              <a:rPr lang="en-US" baseline="0" dirty="0" smtClean="0"/>
              <a:t> in details (ironically) because of the wider stereo image and more exposed details. </a:t>
            </a:r>
            <a:r>
              <a:rPr lang="en-US" baseline="0" dirty="0" err="1" smtClean="0"/>
              <a:t>Nearfields</a:t>
            </a:r>
            <a:r>
              <a:rPr lang="en-US" baseline="0" dirty="0" smtClean="0"/>
              <a:t> are really the reference point, and headphones don’t sound the same.</a:t>
            </a:r>
            <a:endParaRPr lang="en-US" dirty="0"/>
          </a:p>
        </p:txBody>
      </p:sp>
      <p:sp>
        <p:nvSpPr>
          <p:cNvPr id="4" name="Slide Number Placeholder 3"/>
          <p:cNvSpPr>
            <a:spLocks noGrp="1"/>
          </p:cNvSpPr>
          <p:nvPr>
            <p:ph type="sldNum" sz="quarter" idx="10"/>
          </p:nvPr>
        </p:nvSpPr>
        <p:spPr/>
        <p:txBody>
          <a:bodyPr/>
          <a:lstStyle/>
          <a:p>
            <a:fld id="{511E9B4D-3F2A-BE45-9FF5-335CF97427A4}" type="slidenum">
              <a:rPr lang="en-US" smtClean="0"/>
              <a:t>30</a:t>
            </a:fld>
            <a:endParaRPr lang="en-US"/>
          </a:p>
        </p:txBody>
      </p:sp>
    </p:spTree>
    <p:extLst>
      <p:ext uri="{BB962C8B-B14F-4D97-AF65-F5344CB8AC3E}">
        <p14:creationId xmlns:p14="http://schemas.microsoft.com/office/powerpoint/2010/main" val="4243116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Cone Flapper Test File</a:t>
            </a:r>
            <a:endParaRPr lang="en-US" dirty="0"/>
          </a:p>
        </p:txBody>
      </p:sp>
      <p:sp>
        <p:nvSpPr>
          <p:cNvPr id="4" name="Slide Number Placeholder 3"/>
          <p:cNvSpPr>
            <a:spLocks noGrp="1"/>
          </p:cNvSpPr>
          <p:nvPr>
            <p:ph type="sldNum" sz="quarter" idx="10"/>
          </p:nvPr>
        </p:nvSpPr>
        <p:spPr/>
        <p:txBody>
          <a:bodyPr/>
          <a:lstStyle/>
          <a:p>
            <a:fld id="{511E9B4D-3F2A-BE45-9FF5-335CF97427A4}" type="slidenum">
              <a:rPr lang="en-US" smtClean="0"/>
              <a:t>33</a:t>
            </a:fld>
            <a:endParaRPr lang="en-US"/>
          </a:p>
        </p:txBody>
      </p:sp>
    </p:spTree>
    <p:extLst>
      <p:ext uri="{BB962C8B-B14F-4D97-AF65-F5344CB8AC3E}">
        <p14:creationId xmlns:p14="http://schemas.microsoft.com/office/powerpoint/2010/main" val="1830918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8348" y="1371600"/>
            <a:ext cx="8147304" cy="1344168"/>
          </a:xfrm>
        </p:spPr>
        <p:txBody>
          <a:bodyPr vert="horz" lIns="91440" tIns="45720" rIns="91440" bIns="45720" rtlCol="0" anchor="b" anchorCtr="0">
            <a:normAutofit/>
            <a:scene3d>
              <a:camera prst="orthographicFront"/>
              <a:lightRig rig="threePt" dir="t">
                <a:rot lat="0" lon="0" rev="10800000"/>
              </a:lightRig>
            </a:scene3d>
            <a:sp3d extrusionH="57150">
              <a:bevelT w="38100" h="38100" prst="relaxedInset"/>
              <a:bevelB w="38100" h="38100" prst="relaxedInset"/>
            </a:sp3d>
          </a:bodyPr>
          <a:lstStyle>
            <a:lvl1pPr algn="ctr" defTabSz="914400" rtl="0" eaLnBrk="1" latinLnBrk="0" hangingPunct="1">
              <a:lnSpc>
                <a:spcPts val="6400"/>
              </a:lnSpc>
              <a:spcBef>
                <a:spcPct val="0"/>
              </a:spcBef>
              <a:buNone/>
              <a:defRPr sz="6000" kern="1200">
                <a:solidFill>
                  <a:schemeClr val="bg1"/>
                </a:solidFill>
                <a:effectLst>
                  <a:outerShdw blurRad="25400" dist="19050" dir="4200000" algn="ctr" rotWithShape="0">
                    <a:schemeClr val="tx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8348" y="2715767"/>
            <a:ext cx="8147304" cy="667512"/>
          </a:xfrm>
        </p:spPr>
        <p:txBody>
          <a:bodyPr vert="horz" lIns="91440" tIns="45720" rIns="91440" bIns="45720" rtlCol="0">
            <a:normAutofit/>
            <a:scene3d>
              <a:camera prst="orthographicFront"/>
              <a:lightRig rig="threePt" dir="t"/>
            </a:scene3d>
            <a:sp3d extrusionH="57150">
              <a:bevelT w="38100" h="38100" prst="relaxedInset"/>
              <a:bevelB w="38100" h="38100" prst="relaxedInset"/>
            </a:sp3d>
          </a:bodyPr>
          <a:lstStyle>
            <a:lvl1pPr marL="0" indent="0" algn="ctr" defTabSz="914400" rtl="0" eaLnBrk="1" latinLnBrk="0" hangingPunct="1">
              <a:spcBef>
                <a:spcPts val="0"/>
              </a:spcBef>
              <a:buClr>
                <a:schemeClr val="tx1">
                  <a:lumMod val="75000"/>
                  <a:lumOff val="25000"/>
                </a:schemeClr>
              </a:buClr>
              <a:buSzPct val="75000"/>
              <a:buFont typeface="Wingdings 2" pitchFamily="18" charset="2"/>
              <a:buNone/>
              <a:defRPr sz="2200" b="0" kern="1200" baseline="0">
                <a:solidFill>
                  <a:schemeClr val="bg1"/>
                </a:solidFill>
                <a:effectLst>
                  <a:outerShdw blurRad="25400" dist="25400" dir="4200000" algn="ctr" rotWithShape="0">
                    <a:schemeClr val="tx1">
                      <a:alpha val="4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vert="horz" lIns="91440" tIns="45720" rIns="91440" bIns="45720" rtlCol="0" anchor="ctr"/>
          <a:lstStyle>
            <a:lvl1pPr marL="0" algn="l"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B449D725-AF79-4FB6-8D02-83EAC61E3211}" type="datetimeFigureOut">
              <a:rPr lang="en-US" smtClean="0"/>
              <a:t>4/2/14</a:t>
            </a:fld>
            <a:endParaRPr lang="en-US"/>
          </a:p>
        </p:txBody>
      </p:sp>
      <p:sp>
        <p:nvSpPr>
          <p:cNvPr id="5" name="Footer Placeholder 4"/>
          <p:cNvSpPr>
            <a:spLocks noGrp="1"/>
          </p:cNvSpPr>
          <p:nvPr>
            <p:ph type="ftr" sz="quarter" idx="11"/>
          </p:nvPr>
        </p:nvSpPr>
        <p:spPr/>
        <p:txBody>
          <a:bodyPr vert="horz" lIns="91440" tIns="45720" rIns="91440" bIns="45720" rtlCol="0" anchor="ctr"/>
          <a:lstStyle>
            <a:lvl1pPr marL="0" algn="ct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endParaRPr lang="en-US"/>
          </a:p>
        </p:txBody>
      </p:sp>
      <p:sp>
        <p:nvSpPr>
          <p:cNvPr id="6" name="Slide Number Placeholder 5"/>
          <p:cNvSpPr>
            <a:spLocks noGrp="1"/>
          </p:cNvSpPr>
          <p:nvPr>
            <p:ph type="sldNum" sz="quarter" idx="12"/>
          </p:nvPr>
        </p:nvSpPr>
        <p:spPr/>
        <p:txBody>
          <a:bodyPr vert="horz" lIns="91440" tIns="45720" rIns="91440" bIns="45720" rtlCol="0" anchor="ctr"/>
          <a:lstStyle>
            <a:lvl1pPr marL="0" algn="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076629CB-7937-4506-A327-ACF88B95BB0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7540" y="416859"/>
            <a:ext cx="3840480" cy="1994647"/>
          </a:xfrm>
        </p:spPr>
        <p:txBody>
          <a:bodyPr anchor="b"/>
          <a:lstStyle>
            <a:lvl1pPr algn="ctr">
              <a:defRPr sz="4400" b="0"/>
            </a:lvl1pPr>
          </a:lstStyle>
          <a:p>
            <a:r>
              <a:rPr lang="en-US" smtClean="0"/>
              <a:t>Click to edit Master title style</a:t>
            </a:r>
            <a:endParaRPr/>
          </a:p>
        </p:txBody>
      </p:sp>
      <p:sp>
        <p:nvSpPr>
          <p:cNvPr id="4" name="Text Placeholder 3"/>
          <p:cNvSpPr>
            <a:spLocks noGrp="1"/>
          </p:cNvSpPr>
          <p:nvPr>
            <p:ph type="body" sz="half" idx="2"/>
          </p:nvPr>
        </p:nvSpPr>
        <p:spPr>
          <a:xfrm>
            <a:off x="497540" y="2438400"/>
            <a:ext cx="3840480" cy="3316942"/>
          </a:xfrm>
        </p:spPr>
        <p:txBody>
          <a:bodyPr>
            <a:normAutofit/>
          </a:bodyPr>
          <a:lstStyle>
            <a:lvl1pPr marL="0" indent="0" algn="ctr">
              <a:spcBef>
                <a:spcPts val="6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9D725-AF79-4FB6-8D02-83EAC61E3211}" type="datetimeFigureOut">
              <a:rPr lang="en-US" smtClean="0"/>
              <a:t>4/2/14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6629CB-7937-4506-A327-ACF88B95BB03}" type="slidenum">
              <a:rPr lang="en-US" smtClean="0"/>
              <a:t>‹#›</a:t>
            </a:fld>
            <a:endParaRPr lang="en-US"/>
          </a:p>
        </p:txBody>
      </p:sp>
      <p:sp>
        <p:nvSpPr>
          <p:cNvPr id="8" name="Picture Placeholder 2"/>
          <p:cNvSpPr>
            <a:spLocks noGrp="1"/>
          </p:cNvSpPr>
          <p:nvPr>
            <p:ph type="pic" idx="1"/>
          </p:nvPr>
        </p:nvSpPr>
        <p:spPr>
          <a:xfrm>
            <a:off x="4805045" y="430306"/>
            <a:ext cx="3840480" cy="5432612"/>
          </a:xfrm>
          <a:solidFill>
            <a:schemeClr val="bg1">
              <a:lumMod val="85000"/>
            </a:schemeClr>
          </a:solidFill>
          <a:ln w="127000" cap="sq">
            <a:solidFill>
              <a:schemeClr val="bg1"/>
            </a:solidFill>
            <a:miter lim="800000"/>
          </a:ln>
          <a:effectLst>
            <a:outerShdw blurRad="76200" dist="12700" dir="5400000" sx="100500" sy="100500" rotWithShape="0">
              <a:prstClr val="black">
                <a:alpha val="30000"/>
              </a:prstClr>
            </a:outerShdw>
          </a:effectLst>
          <a:scene3d>
            <a:camera prst="orthographicFront"/>
            <a:lightRig rig="threePt" dir="t"/>
          </a:scene3d>
          <a:sp3d extrusionH="50800">
            <a:extrusionClr>
              <a:schemeClr val="tx1"/>
            </a:extrusionClr>
            <a:contourClr>
              <a:schemeClr val="tx1"/>
            </a:contourClr>
          </a:sp3d>
        </p:spPr>
        <p:txBody>
          <a:bodyPr vert="horz" lIns="91440" tIns="45720" rIns="91440" bIns="45720" rtlCol="0">
            <a:normAutofit/>
          </a:bodyPr>
          <a:lstStyle>
            <a:lvl1pPr marL="457200" indent="-457200" algn="l" defTabSz="914400" rtl="0" eaLnBrk="1" latinLnBrk="0" hangingPunct="1">
              <a:spcBef>
                <a:spcPts val="2000"/>
              </a:spcBef>
              <a:buClr>
                <a:schemeClr val="accent2">
                  <a:lumMod val="50000"/>
                  <a:lumOff val="50000"/>
                </a:schemeClr>
              </a:buClr>
              <a:buSzPct val="75000"/>
              <a:buFont typeface="Wingdings 2" pitchFamily="18" charset="2"/>
              <a:buNone/>
              <a:defRPr sz="2200" kern="1200">
                <a:solidFill>
                  <a:schemeClr val="tx1">
                    <a:lumMod val="75000"/>
                    <a:lumOff val="2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7pPr marL="2743200" indent="-457200">
              <a:defRPr/>
            </a:lvl7pPr>
            <a:lvl8pPr marL="2743200" indent="-457200">
              <a:defRPr/>
            </a:lvl8pPr>
            <a:lvl9pPr marL="2743200" indent="-4572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449D725-AF79-4FB6-8D02-83EAC61E3211}" type="datetimeFigureOut">
              <a:rPr lang="en-US" smtClean="0"/>
              <a:t>4/2/14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629CB-7937-4506-A327-ACF88B95BB0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61412" y="417513"/>
            <a:ext cx="1600200" cy="57086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11174" y="417513"/>
            <a:ext cx="6499225" cy="570865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449D725-AF79-4FB6-8D02-83EAC61E3211}" type="datetimeFigureOut">
              <a:rPr lang="en-US" smtClean="0"/>
              <a:t>4/2/14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629CB-7937-4506-A327-ACF88B95BB03}"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losing">
    <p:bg>
      <p:bgRef idx="1003">
        <a:schemeClr val="bg2"/>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vert="horz" lIns="91440" tIns="45720" rIns="91440" bIns="45720" rtlCol="0" anchor="ctr"/>
          <a:lstStyle>
            <a:lvl1pPr marL="0" algn="l"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B449D725-AF79-4FB6-8D02-83EAC61E3211}" type="datetimeFigureOut">
              <a:rPr lang="en-US" smtClean="0"/>
              <a:t>4/2/14</a:t>
            </a:fld>
            <a:endParaRPr lang="en-US"/>
          </a:p>
        </p:txBody>
      </p:sp>
      <p:sp>
        <p:nvSpPr>
          <p:cNvPr id="4" name="Footer Placeholder 3"/>
          <p:cNvSpPr>
            <a:spLocks noGrp="1"/>
          </p:cNvSpPr>
          <p:nvPr>
            <p:ph type="ftr" sz="quarter" idx="11"/>
          </p:nvPr>
        </p:nvSpPr>
        <p:spPr/>
        <p:txBody>
          <a:bodyPr vert="horz" lIns="91440" tIns="45720" rIns="91440" bIns="45720" rtlCol="0" anchor="ctr"/>
          <a:lstStyle>
            <a:lvl1pPr marL="0" algn="ct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endParaRPr lang="en-US"/>
          </a:p>
        </p:txBody>
      </p:sp>
      <p:sp>
        <p:nvSpPr>
          <p:cNvPr id="5" name="Slide Number Placeholder 4"/>
          <p:cNvSpPr>
            <a:spLocks noGrp="1"/>
          </p:cNvSpPr>
          <p:nvPr>
            <p:ph type="sldNum" sz="quarter" idx="12"/>
          </p:nvPr>
        </p:nvSpPr>
        <p:spPr/>
        <p:txBody>
          <a:bodyPr vert="horz" lIns="91440" tIns="45720" rIns="91440" bIns="45720" rtlCol="0" anchor="ctr"/>
          <a:lstStyle>
            <a:lvl1pPr marL="0" algn="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076629CB-7937-4506-A327-ACF88B95BB0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449D725-AF79-4FB6-8D02-83EAC61E3211}" type="datetimeFigureOut">
              <a:rPr lang="en-US" smtClean="0"/>
              <a:t>4/2/14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629CB-7937-4506-A327-ACF88B95BB0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8475" y="4343398"/>
            <a:ext cx="8147049" cy="1346013"/>
          </a:xfrm>
        </p:spPr>
        <p:txBody>
          <a:bodyPr>
            <a:normAutofit/>
            <a:scene3d>
              <a:camera prst="orthographicFront"/>
              <a:lightRig rig="threePt" dir="t">
                <a:rot lat="0" lon="0" rev="10800000"/>
              </a:lightRig>
            </a:scene3d>
            <a:sp3d extrusionH="57150">
              <a:bevelT w="38100" h="38100" prst="relaxedInset"/>
              <a:bevelB w="38100" h="38100" prst="relaxedInset"/>
            </a:sp3d>
          </a:bodyPr>
          <a:lstStyle>
            <a:lvl1pPr>
              <a:lnSpc>
                <a:spcPts val="6400"/>
              </a:lnSpc>
              <a:defRPr sz="6000">
                <a:solidFill>
                  <a:schemeClr val="bg1"/>
                </a:solidFill>
                <a:effectLst>
                  <a:outerShdw blurRad="25400" dist="19050" dir="4200000" algn="ctr" rotWithShape="0">
                    <a:schemeClr val="tx1">
                      <a:alpha val="40000"/>
                    </a:scheme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498475" y="5688105"/>
            <a:ext cx="8147050" cy="663387"/>
          </a:xfrm>
        </p:spPr>
        <p:txBody>
          <a:bodyPr>
            <a:scene3d>
              <a:camera prst="orthographicFront"/>
              <a:lightRig rig="threePt" dir="t"/>
            </a:scene3d>
            <a:sp3d extrusionH="57150">
              <a:bevelT w="38100" h="38100" prst="relaxedInset"/>
              <a:bevelB w="38100" h="38100" prst="relaxedInset"/>
            </a:sp3d>
          </a:bodyPr>
          <a:lstStyle>
            <a:lvl1pPr marL="0" indent="0" algn="ctr">
              <a:spcBef>
                <a:spcPts val="0"/>
              </a:spcBef>
              <a:buNone/>
              <a:defRPr b="0" baseline="0">
                <a:solidFill>
                  <a:schemeClr val="bg1"/>
                </a:solidFill>
                <a:effectLst>
                  <a:outerShdw blurRad="25400" dist="25400" dir="4200000" algn="ctr"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fld id="{B449D725-AF79-4FB6-8D02-83EAC61E3211}" type="datetimeFigureOut">
              <a:rPr lang="en-US" smtClean="0"/>
              <a:t>4/2/14</a:t>
            </a:fld>
            <a:endParaRPr lang="en-US"/>
          </a:p>
        </p:txBody>
      </p:sp>
      <p:sp>
        <p:nvSpPr>
          <p:cNvPr id="5" name="Footer Placeholder 4"/>
          <p:cNvSpPr>
            <a:spLocks noGrp="1"/>
          </p:cNvSpPr>
          <p:nvPr>
            <p:ph type="ftr" sz="quarter" idx="11"/>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fld id="{076629CB-7937-4506-A327-ACF88B95BB03}" type="slidenum">
              <a:rPr lang="en-US" smtClean="0"/>
              <a:t>‹#›</a:t>
            </a:fld>
            <a:endParaRPr lang="en-US"/>
          </a:p>
        </p:txBody>
      </p:sp>
      <p:sp>
        <p:nvSpPr>
          <p:cNvPr id="8" name="Picture Placeholder 7"/>
          <p:cNvSpPr>
            <a:spLocks noGrp="1"/>
          </p:cNvSpPr>
          <p:nvPr>
            <p:ph type="pic" sz="quarter" idx="13"/>
          </p:nvPr>
        </p:nvSpPr>
        <p:spPr>
          <a:xfrm>
            <a:off x="1981200" y="685800"/>
            <a:ext cx="5181600" cy="3352800"/>
          </a:xfrm>
          <a:solidFill>
            <a:schemeClr val="tx1">
              <a:lumMod val="75000"/>
            </a:schemeClr>
          </a:solidFill>
          <a:ln w="127000" cap="sq">
            <a:solidFill>
              <a:schemeClr val="tx1"/>
            </a:solidFill>
            <a:miter lim="800000"/>
          </a:ln>
          <a:effectLst>
            <a:outerShdw blurRad="63500" sx="101000" sy="101000" algn="ctr" rotWithShape="0">
              <a:schemeClr val="bg2">
                <a:lumMod val="20000"/>
                <a:lumOff val="80000"/>
                <a:alpha val="40000"/>
              </a:schemeClr>
            </a:outerShdw>
          </a:effectLst>
          <a:scene3d>
            <a:camera prst="orthographicFront"/>
            <a:lightRig rig="twoPt" dir="t">
              <a:rot lat="0" lon="0" rev="9000000"/>
            </a:lightRig>
          </a:scene3d>
          <a:sp3d prstMaterial="matte">
            <a:bevelT w="12700" prst="relaxedInset"/>
            <a:bevelB w="38100" h="127000" prst="relaxedInset"/>
            <a:extrusionClr>
              <a:schemeClr val="tx1"/>
            </a:extrusionClr>
            <a:contourClr>
              <a:schemeClr val="tx1"/>
            </a:contourClr>
          </a:sp3d>
        </p:spPr>
        <p:txBody>
          <a:bodyPr/>
          <a:lstStyle>
            <a:lvl1pPr>
              <a:buNone/>
              <a:defRPr/>
            </a:lvl1pPr>
          </a:lstStyle>
          <a:p>
            <a:r>
              <a:rPr lang="en-US" smtClean="0"/>
              <a:t>Drag picture to placeholder or click icon to add</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8475" y="1774826"/>
            <a:ext cx="8147050" cy="1873250"/>
          </a:xfrm>
        </p:spPr>
        <p:txBody>
          <a:bodyPr anchor="b" anchorCtr="0"/>
          <a:lstStyle>
            <a:lvl1pPr algn="ctr">
              <a:defRPr sz="6000" b="0" cap="none" baseline="0"/>
            </a:lvl1pPr>
          </a:lstStyle>
          <a:p>
            <a:r>
              <a:rPr lang="en-US" smtClean="0"/>
              <a:t>Click to edit Master title style</a:t>
            </a:r>
            <a:endParaRPr/>
          </a:p>
        </p:txBody>
      </p:sp>
      <p:sp>
        <p:nvSpPr>
          <p:cNvPr id="3" name="Text Placeholder 2"/>
          <p:cNvSpPr>
            <a:spLocks noGrp="1"/>
          </p:cNvSpPr>
          <p:nvPr>
            <p:ph type="body" idx="1"/>
          </p:nvPr>
        </p:nvSpPr>
        <p:spPr>
          <a:xfrm>
            <a:off x="498475" y="3654519"/>
            <a:ext cx="8147050" cy="1500187"/>
          </a:xfrm>
        </p:spPr>
        <p:txBody>
          <a:bodyPr anchor="t" anchorCtr="0">
            <a:normAutofit/>
          </a:bodyPr>
          <a:lstStyle>
            <a:lvl1pPr marL="0" indent="0" algn="ctr">
              <a:spcBef>
                <a:spcPts val="0"/>
              </a:spcBef>
              <a:buNone/>
              <a:defRPr sz="22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49D725-AF79-4FB6-8D02-83EAC61E3211}" type="datetimeFigureOut">
              <a:rPr lang="en-US" smtClean="0"/>
              <a:t>4/2/14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629CB-7937-4506-A327-ACF88B95BB0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1452283"/>
          </a:xfrm>
        </p:spPr>
        <p:txBody>
          <a:bodyPr/>
          <a:lstStyle/>
          <a:p>
            <a:r>
              <a:rPr lang="en-US" smtClean="0"/>
              <a:t>Click to edit Master title style</a:t>
            </a:r>
            <a:endParaRPr/>
          </a:p>
        </p:txBody>
      </p:sp>
      <p:sp>
        <p:nvSpPr>
          <p:cNvPr id="3" name="Content Placeholder 2"/>
          <p:cNvSpPr>
            <a:spLocks noGrp="1"/>
          </p:cNvSpPr>
          <p:nvPr>
            <p:ph sz="half" idx="1"/>
          </p:nvPr>
        </p:nvSpPr>
        <p:spPr>
          <a:xfrm>
            <a:off x="498475" y="1762125"/>
            <a:ext cx="3840480" cy="4364038"/>
          </a:xfrm>
        </p:spPr>
        <p:txBody>
          <a:bodyPr>
            <a:normAutofit/>
          </a:bodyPr>
          <a:lstStyle>
            <a:lvl1pPr>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05046" y="1762125"/>
            <a:ext cx="3840480" cy="4364038"/>
          </a:xfrm>
        </p:spPr>
        <p:txBody>
          <a:bodyPr>
            <a:normAutofit/>
          </a:bodyPr>
          <a:lstStyle>
            <a:lvl1pPr>
              <a:defRPr sz="2000"/>
            </a:lvl1pPr>
            <a:lvl2pPr>
              <a:defRPr sz="1800"/>
            </a:lvl2pPr>
            <a:lvl3pPr>
              <a:defRPr sz="1800"/>
            </a:lvl3pPr>
            <a:lvl4pPr>
              <a:defRPr sz="1800"/>
            </a:lvl4pPr>
            <a:lvl5pPr marL="2290763" indent="-461963">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449D725-AF79-4FB6-8D02-83EAC61E3211}" type="datetimeFigureOut">
              <a:rPr lang="en-US" smtClean="0"/>
              <a:t>4/2/14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6629CB-7937-4506-A327-ACF88B95BB0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1452283"/>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98475" y="1550894"/>
            <a:ext cx="3840480" cy="715962"/>
          </a:xfrm>
        </p:spPr>
        <p:txBody>
          <a:bodyPr anchor="b"/>
          <a:lstStyle>
            <a:lvl1pPr marL="0" indent="0" algn="ctr">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8475" y="2541494"/>
            <a:ext cx="3840480" cy="3584668"/>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05046" y="1550894"/>
            <a:ext cx="3840480" cy="715962"/>
          </a:xfrm>
        </p:spPr>
        <p:txBody>
          <a:bodyPr anchor="b"/>
          <a:lstStyle>
            <a:lvl1pPr marL="0" indent="0" algn="ctr">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5046" y="2541494"/>
            <a:ext cx="3840480" cy="3584668"/>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449D725-AF79-4FB6-8D02-83EAC61E3211}" type="datetimeFigureOut">
              <a:rPr lang="en-US" smtClean="0"/>
              <a:t>4/2/14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6629CB-7937-4506-A327-ACF88B95BB03}" type="slidenum">
              <a:rPr lang="en-US" smtClean="0"/>
              <a:t>‹#›</a:t>
            </a:fld>
            <a:endParaRPr lang="en-US"/>
          </a:p>
        </p:txBody>
      </p:sp>
      <p:cxnSp>
        <p:nvCxnSpPr>
          <p:cNvPr id="11" name="Straight Connector 10"/>
          <p:cNvCxnSpPr/>
          <p:nvPr/>
        </p:nvCxnSpPr>
        <p:spPr>
          <a:xfrm>
            <a:off x="502920" y="2353235"/>
            <a:ext cx="3840480" cy="158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05045" y="2353235"/>
            <a:ext cx="3840480" cy="158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449D725-AF79-4FB6-8D02-83EAC61E3211}" type="datetimeFigureOut">
              <a:rPr lang="en-US" smtClean="0"/>
              <a:t>4/2/14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6629CB-7937-4506-A327-ACF88B95BB0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9D725-AF79-4FB6-8D02-83EAC61E3211}" type="datetimeFigureOut">
              <a:rPr lang="en-US" smtClean="0"/>
              <a:t>4/2/14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6629CB-7937-4506-A327-ACF88B95BB0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7540" y="416859"/>
            <a:ext cx="3840480" cy="1994647"/>
          </a:xfrm>
        </p:spPr>
        <p:txBody>
          <a:bodyPr anchor="b"/>
          <a:lstStyle>
            <a:lvl1pPr algn="ctr">
              <a:defRPr sz="4400" b="0"/>
            </a:lvl1pPr>
          </a:lstStyle>
          <a:p>
            <a:r>
              <a:rPr lang="en-US" smtClean="0"/>
              <a:t>Click to edit Master title style</a:t>
            </a:r>
            <a:endParaRPr/>
          </a:p>
        </p:txBody>
      </p:sp>
      <p:sp>
        <p:nvSpPr>
          <p:cNvPr id="3" name="Content Placeholder 2"/>
          <p:cNvSpPr>
            <a:spLocks noGrp="1"/>
          </p:cNvSpPr>
          <p:nvPr>
            <p:ph idx="1"/>
          </p:nvPr>
        </p:nvSpPr>
        <p:spPr>
          <a:xfrm>
            <a:off x="4792532" y="403412"/>
            <a:ext cx="3840480" cy="5722751"/>
          </a:xfrm>
        </p:spPr>
        <p:txBody>
          <a:bodyPr>
            <a:normAutofit/>
          </a:bodyPr>
          <a:lstStyle>
            <a:lvl1pPr>
              <a:defRPr sz="20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97540" y="2438400"/>
            <a:ext cx="3840480" cy="3316942"/>
          </a:xfrm>
        </p:spPr>
        <p:txBody>
          <a:bodyPr>
            <a:normAutofit/>
          </a:bodyPr>
          <a:lstStyle>
            <a:lvl1pPr marL="0" indent="0" algn="ctr">
              <a:spcBef>
                <a:spcPts val="6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9D725-AF79-4FB6-8D02-83EAC61E3211}" type="datetimeFigureOut">
              <a:rPr lang="en-US" smtClean="0"/>
              <a:t>4/2/14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6629CB-7937-4506-A327-ACF88B95BB0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5" y="94130"/>
            <a:ext cx="8147051" cy="912330"/>
          </a:xfrm>
          <a:prstGeom prst="rect">
            <a:avLst/>
          </a:prstGeom>
        </p:spPr>
        <p:txBody>
          <a:bodyPr vert="horz" lIns="91440" tIns="45720" rIns="91440" bIns="45720" rtlCol="0" anchor="b" anchorCtr="0">
            <a:noAutofit/>
          </a:bodyPr>
          <a:lstStyle/>
          <a:p>
            <a:r>
              <a:rPr lang="en-US" dirty="0" smtClean="0"/>
              <a:t>Click to edit Master title style</a:t>
            </a:r>
            <a:endParaRPr dirty="0"/>
          </a:p>
        </p:txBody>
      </p:sp>
      <p:sp>
        <p:nvSpPr>
          <p:cNvPr id="3" name="Text Placeholder 2"/>
          <p:cNvSpPr>
            <a:spLocks noGrp="1"/>
          </p:cNvSpPr>
          <p:nvPr>
            <p:ph type="body" idx="1"/>
          </p:nvPr>
        </p:nvSpPr>
        <p:spPr>
          <a:xfrm>
            <a:off x="498475" y="1006721"/>
            <a:ext cx="8147051" cy="571475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188259" y="6356350"/>
            <a:ext cx="2133600" cy="365125"/>
          </a:xfrm>
          <a:prstGeom prst="rect">
            <a:avLst/>
          </a:prstGeom>
        </p:spPr>
        <p:txBody>
          <a:bodyPr vert="horz" lIns="91440" tIns="45720" rIns="91440" bIns="45720" rtlCol="0" anchor="ctr"/>
          <a:lstStyle>
            <a:lvl1pPr algn="l">
              <a:defRPr sz="1100">
                <a:solidFill>
                  <a:schemeClr val="tx1">
                    <a:lumMod val="75000"/>
                    <a:lumOff val="25000"/>
                  </a:schemeClr>
                </a:solidFill>
              </a:defRPr>
            </a:lvl1pPr>
          </a:lstStyle>
          <a:p>
            <a:fld id="{B449D725-AF79-4FB6-8D02-83EAC61E3211}" type="datetimeFigureOut">
              <a:rPr lang="en-US" smtClean="0"/>
              <a:t>4/2/14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1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6817659" y="6356350"/>
            <a:ext cx="2133600" cy="365125"/>
          </a:xfrm>
          <a:prstGeom prst="rect">
            <a:avLst/>
          </a:prstGeom>
        </p:spPr>
        <p:txBody>
          <a:bodyPr vert="horz" lIns="91440" tIns="45720" rIns="91440" bIns="45720" rtlCol="0" anchor="ctr"/>
          <a:lstStyle>
            <a:lvl1pPr algn="r">
              <a:defRPr sz="1100">
                <a:solidFill>
                  <a:schemeClr val="tx1">
                    <a:lumMod val="75000"/>
                    <a:lumOff val="25000"/>
                  </a:schemeClr>
                </a:solidFill>
              </a:defRPr>
            </a:lvl1pPr>
          </a:lstStyle>
          <a:p>
            <a:fld id="{076629CB-7937-4506-A327-ACF88B95BB0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800" kern="1200">
          <a:solidFill>
            <a:schemeClr val="tx1"/>
          </a:solidFill>
          <a:latin typeface="+mj-lt"/>
          <a:ea typeface="+mj-ea"/>
          <a:cs typeface="+mj-cs"/>
        </a:defRPr>
      </a:lvl1pPr>
    </p:titleStyle>
    <p:bodyStyle>
      <a:lvl1pPr marL="457200" indent="-457200" algn="l" defTabSz="914400" rtl="0" eaLnBrk="1" latinLnBrk="0" hangingPunct="1">
        <a:spcBef>
          <a:spcPts val="2000"/>
        </a:spcBef>
        <a:buClr>
          <a:schemeClr val="tx1">
            <a:lumMod val="75000"/>
            <a:lumOff val="25000"/>
          </a:schemeClr>
        </a:buClr>
        <a:buSzPct val="75000"/>
        <a:buFont typeface="Wingdings 2" pitchFamily="18" charset="2"/>
        <a:buChar char=""/>
        <a:defRPr sz="22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600"/>
        </a:spcBef>
        <a:buClr>
          <a:schemeClr val="tx1">
            <a:lumMod val="50000"/>
            <a:lumOff val="50000"/>
          </a:schemeClr>
        </a:buClr>
        <a:buSzPct val="75000"/>
        <a:buFont typeface="Wingdings 2" pitchFamily="18" charset="2"/>
        <a:buChar char=""/>
        <a:defRPr sz="2000" kern="1200">
          <a:solidFill>
            <a:schemeClr val="tx1">
              <a:lumMod val="75000"/>
              <a:lumOff val="25000"/>
            </a:schemeClr>
          </a:solidFill>
          <a:latin typeface="+mn-lt"/>
          <a:ea typeface="+mn-ea"/>
          <a:cs typeface="+mn-cs"/>
        </a:defRPr>
      </a:lvl2pPr>
      <a:lvl3pPr marL="1371600" indent="-457200" algn="l" defTabSz="914400" rtl="0" eaLnBrk="1" latinLnBrk="0" hangingPunct="1">
        <a:spcBef>
          <a:spcPts val="600"/>
        </a:spcBef>
        <a:buClr>
          <a:schemeClr val="tx1">
            <a:lumMod val="75000"/>
            <a:lumOff val="25000"/>
          </a:schemeClr>
        </a:buClr>
        <a:buSzPct val="75000"/>
        <a:buFont typeface="Wingdings 2" pitchFamily="18" charset="2"/>
        <a:buChar char=""/>
        <a:defRPr sz="1800" kern="1200">
          <a:solidFill>
            <a:schemeClr val="tx1">
              <a:lumMod val="75000"/>
              <a:lumOff val="25000"/>
            </a:schemeClr>
          </a:solidFill>
          <a:latin typeface="+mn-lt"/>
          <a:ea typeface="+mn-ea"/>
          <a:cs typeface="+mn-cs"/>
        </a:defRPr>
      </a:lvl3pPr>
      <a:lvl4pPr marL="1828800" indent="-457200" algn="l" defTabSz="914400" rtl="0" eaLnBrk="1" latinLnBrk="0" hangingPunct="1">
        <a:spcBef>
          <a:spcPts val="600"/>
        </a:spcBef>
        <a:buClr>
          <a:schemeClr val="tx1">
            <a:lumMod val="50000"/>
            <a:lumOff val="50000"/>
          </a:schemeClr>
        </a:buClr>
        <a:buSzPct val="75000"/>
        <a:buFont typeface="Wingdings 2" pitchFamily="18" charset="2"/>
        <a:buChar char=""/>
        <a:defRPr sz="1800" kern="1200">
          <a:solidFill>
            <a:schemeClr val="tx1">
              <a:lumMod val="75000"/>
              <a:lumOff val="25000"/>
            </a:schemeClr>
          </a:solidFill>
          <a:latin typeface="+mn-lt"/>
          <a:ea typeface="+mn-ea"/>
          <a:cs typeface="+mn-cs"/>
        </a:defRPr>
      </a:lvl4pPr>
      <a:lvl5pPr marL="2286000" indent="-457200" algn="l" defTabSz="914400" rtl="0" eaLnBrk="1" latinLnBrk="0" hangingPunct="1">
        <a:spcBef>
          <a:spcPts val="600"/>
        </a:spcBef>
        <a:buClr>
          <a:schemeClr val="tx1">
            <a:lumMod val="75000"/>
            <a:lumOff val="25000"/>
          </a:schemeClr>
        </a:buClr>
        <a:buSzPct val="75000"/>
        <a:buFont typeface="Wingdings 2" pitchFamily="18" charset="2"/>
        <a:buChar char=""/>
        <a:defRPr sz="1800" kern="1200">
          <a:solidFill>
            <a:schemeClr val="tx1">
              <a:lumMod val="75000"/>
              <a:lumOff val="25000"/>
            </a:schemeClr>
          </a:solidFill>
          <a:latin typeface="+mn-lt"/>
          <a:ea typeface="+mn-ea"/>
          <a:cs typeface="+mn-cs"/>
        </a:defRPr>
      </a:lvl5pPr>
      <a:lvl6pPr marL="2743200" indent="-461963" algn="l" defTabSz="914400" rtl="0" eaLnBrk="1" latinLnBrk="0" hangingPunct="1">
        <a:spcBef>
          <a:spcPct val="20000"/>
        </a:spcBef>
        <a:buClr>
          <a:schemeClr val="tx1">
            <a:lumMod val="50000"/>
            <a:lumOff val="50000"/>
          </a:schemeClr>
        </a:buClr>
        <a:buSzPct val="75000"/>
        <a:buFont typeface="Wingdings 2" pitchFamily="18" charset="2"/>
        <a:buChar char=""/>
        <a:defRPr lang="en-US" sz="1800" kern="1200" dirty="0" smtClean="0">
          <a:solidFill>
            <a:schemeClr val="tx1">
              <a:lumMod val="75000"/>
              <a:lumOff val="25000"/>
            </a:schemeClr>
          </a:solidFill>
          <a:latin typeface="+mn-lt"/>
          <a:ea typeface="+mn-ea"/>
          <a:cs typeface="+mn-cs"/>
        </a:defRPr>
      </a:lvl6pPr>
      <a:lvl7pPr marL="3205163" indent="-461963" algn="l" defTabSz="914400" rtl="0" eaLnBrk="1" latinLnBrk="0" hangingPunct="1">
        <a:spcBef>
          <a:spcPct val="20000"/>
        </a:spcBef>
        <a:buClr>
          <a:schemeClr val="tx1">
            <a:lumMod val="75000"/>
            <a:lumOff val="25000"/>
          </a:schemeClr>
        </a:buClr>
        <a:buSzPct val="75000"/>
        <a:buFont typeface="Wingdings 2" pitchFamily="18" charset="2"/>
        <a:buChar char=""/>
        <a:defRPr lang="en-US" sz="1800" kern="1200" dirty="0" smtClean="0">
          <a:solidFill>
            <a:schemeClr val="tx1">
              <a:lumMod val="75000"/>
              <a:lumOff val="25000"/>
            </a:schemeClr>
          </a:solidFill>
          <a:latin typeface="+mn-lt"/>
          <a:ea typeface="+mn-ea"/>
          <a:cs typeface="+mn-cs"/>
        </a:defRPr>
      </a:lvl7pPr>
      <a:lvl8pPr marL="3657600" indent="-461963" algn="l" defTabSz="914400" rtl="0" eaLnBrk="1" latinLnBrk="0" hangingPunct="1">
        <a:spcBef>
          <a:spcPct val="20000"/>
        </a:spcBef>
        <a:buClr>
          <a:schemeClr val="tx1">
            <a:lumMod val="50000"/>
            <a:lumOff val="50000"/>
          </a:schemeClr>
        </a:buClr>
        <a:buSzPct val="75000"/>
        <a:buFont typeface="Wingdings 2" pitchFamily="18" charset="2"/>
        <a:buChar char=""/>
        <a:defRPr lang="en-US" sz="1800" kern="1200" dirty="0" smtClean="0">
          <a:solidFill>
            <a:schemeClr val="tx1">
              <a:lumMod val="75000"/>
              <a:lumOff val="25000"/>
            </a:schemeClr>
          </a:solidFill>
          <a:latin typeface="+mn-lt"/>
          <a:ea typeface="+mn-ea"/>
          <a:cs typeface="+mn-cs"/>
        </a:defRPr>
      </a:lvl8pPr>
      <a:lvl9pPr marL="4119563" indent="-461963" algn="l" defTabSz="914400" rtl="0" eaLnBrk="1" latinLnBrk="0" hangingPunct="1">
        <a:spcBef>
          <a:spcPct val="20000"/>
        </a:spcBef>
        <a:buClr>
          <a:schemeClr val="tx1">
            <a:lumMod val="75000"/>
            <a:lumOff val="25000"/>
          </a:schemeClr>
        </a:buClr>
        <a:buSzPct val="75000"/>
        <a:buFont typeface="Wingdings 2" pitchFamily="18"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eg"/><Relationship Id="rId5" Type="http://schemas.microsoft.com/office/2007/relationships/hdphoto" Target="../media/hdphoto3.wdp"/><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youtu.be/ggdVckoThp8?t=33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4" Type="http://schemas.microsoft.com/office/2007/relationships/hdphoto" Target="../media/hdphoto4.wdp"/><Relationship Id="rId5" Type="http://schemas.openxmlformats.org/officeDocument/2006/relationships/image" Target="../media/image16.png"/><Relationship Id="rId6" Type="http://schemas.microsoft.com/office/2007/relationships/hdphoto" Target="../media/hdphoto5.wdp"/><Relationship Id="rId7" Type="http://schemas.openxmlformats.org/officeDocument/2006/relationships/image" Target="../media/image17.png"/><Relationship Id="rId8" Type="http://schemas.microsoft.com/office/2007/relationships/hdphoto" Target="../media/hdphoto6.wdp"/><Relationship Id="rId9" Type="http://schemas.openxmlformats.org/officeDocument/2006/relationships/image" Target="../media/image18.jpg"/><Relationship Id="rId10" Type="http://schemas.openxmlformats.org/officeDocument/2006/relationships/image" Target="../media/image19.png"/><Relationship Id="rId11" Type="http://schemas.microsoft.com/office/2007/relationships/hdphoto" Target="../media/hdphoto7.wdp"/><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 Id="rId3" Type="http://schemas.openxmlformats.org/officeDocument/2006/relationships/image" Target="../media/image2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 Id="rId3" Type="http://schemas.openxmlformats.org/officeDocument/2006/relationships/image" Target="../media/image2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8.wdp"/><Relationship Id="rId4" Type="http://schemas.openxmlformats.org/officeDocument/2006/relationships/image" Target="../media/image26.png"/><Relationship Id="rId5" Type="http://schemas.microsoft.com/office/2007/relationships/hdphoto" Target="../media/hdphoto9.wdp"/><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microsoft.com/office/2007/relationships/hdphoto" Target="../media/hdphoto10.wdp"/></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4" Type="http://schemas.openxmlformats.org/officeDocument/2006/relationships/image" Target="../media/image30.jpg"/><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4-04-02 at 1.25.02 AM.jpg"/>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35894" y1="26422" x2="35894" y2="26422"/>
                        <a14:foregroundMark x1="91061" y1="24171" x2="91061" y2="24171"/>
                      </a14:backgroundRemoval>
                    </a14:imgEffect>
                  </a14:imgLayer>
                </a14:imgProps>
              </a:ext>
              <a:ext uri="{28A0092B-C50C-407E-A947-70E740481C1C}">
                <a14:useLocalDpi xmlns:a14="http://schemas.microsoft.com/office/drawing/2010/main" val="0"/>
              </a:ext>
            </a:extLst>
          </a:blip>
          <a:stretch>
            <a:fillRect/>
          </a:stretch>
        </p:blipFill>
        <p:spPr>
          <a:xfrm>
            <a:off x="1651000" y="0"/>
            <a:ext cx="5817924" cy="6858000"/>
          </a:xfrm>
          <a:prstGeom prst="rect">
            <a:avLst/>
          </a:prstGeom>
        </p:spPr>
      </p:pic>
      <p:sp>
        <p:nvSpPr>
          <p:cNvPr id="2" name="Title 1"/>
          <p:cNvSpPr>
            <a:spLocks noGrp="1"/>
          </p:cNvSpPr>
          <p:nvPr>
            <p:ph type="ctrTitle"/>
          </p:nvPr>
        </p:nvSpPr>
        <p:spPr>
          <a:xfrm>
            <a:off x="498348" y="2792844"/>
            <a:ext cx="8147304" cy="1344168"/>
          </a:xfrm>
        </p:spPr>
        <p:txBody>
          <a:bodyPr>
            <a:normAutofit/>
          </a:bodyPr>
          <a:lstStyle/>
          <a:p>
            <a:r>
              <a:rPr lang="en-US" sz="9600" dirty="0" smtClean="0">
                <a:solidFill>
                  <a:schemeClr val="tx1"/>
                </a:solidFill>
              </a:rPr>
              <a:t>Monitoring</a:t>
            </a:r>
            <a:endParaRPr lang="en-US" sz="9600" dirty="0">
              <a:solidFill>
                <a:schemeClr val="tx1"/>
              </a:solidFill>
            </a:endParaRPr>
          </a:p>
        </p:txBody>
      </p:sp>
      <p:sp>
        <p:nvSpPr>
          <p:cNvPr id="3" name="Subtitle 2"/>
          <p:cNvSpPr>
            <a:spLocks noGrp="1"/>
          </p:cNvSpPr>
          <p:nvPr>
            <p:ph type="subTitle" idx="1"/>
          </p:nvPr>
        </p:nvSpPr>
        <p:spPr>
          <a:xfrm>
            <a:off x="498348" y="4137011"/>
            <a:ext cx="8147304" cy="667512"/>
          </a:xfrm>
        </p:spPr>
        <p:txBody>
          <a:bodyPr/>
          <a:lstStyle/>
          <a:p>
            <a:r>
              <a:rPr lang="en-US" dirty="0" smtClean="0">
                <a:solidFill>
                  <a:srgbClr val="FFFFFF"/>
                </a:solidFill>
              </a:rPr>
              <a:t>Audio Engineering II</a:t>
            </a:r>
            <a:endParaRPr lang="en-US" dirty="0">
              <a:solidFill>
                <a:srgbClr val="FFFFFF"/>
              </a:solidFill>
            </a:endParaRPr>
          </a:p>
        </p:txBody>
      </p:sp>
      <p:sp>
        <p:nvSpPr>
          <p:cNvPr id="5" name="TextBox 4"/>
          <p:cNvSpPr txBox="1"/>
          <p:nvPr/>
        </p:nvSpPr>
        <p:spPr>
          <a:xfrm>
            <a:off x="2736490" y="6286486"/>
            <a:ext cx="4365798" cy="369332"/>
          </a:xfrm>
          <a:prstGeom prst="rect">
            <a:avLst/>
          </a:prstGeom>
          <a:noFill/>
        </p:spPr>
        <p:txBody>
          <a:bodyPr wrap="none" rtlCol="0">
            <a:spAutoFit/>
          </a:bodyPr>
          <a:lstStyle/>
          <a:p>
            <a:r>
              <a:rPr lang="en-US" dirty="0" smtClean="0"/>
              <a:t>Sources: Huber, Ch. 16;   Senior Ch. 1 &amp; 2</a:t>
            </a:r>
            <a:endParaRPr lang="en-US" dirty="0"/>
          </a:p>
        </p:txBody>
      </p:sp>
    </p:spTree>
    <p:extLst>
      <p:ext uri="{BB962C8B-B14F-4D97-AF65-F5344CB8AC3E}">
        <p14:creationId xmlns:p14="http://schemas.microsoft.com/office/powerpoint/2010/main" val="97312928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Yamaha NS10</a:t>
            </a:r>
            <a:endParaRPr lang="en-US" dirty="0"/>
          </a:p>
        </p:txBody>
      </p:sp>
      <p:pic>
        <p:nvPicPr>
          <p:cNvPr id="4" name="Content Placeholder 3" descr="yamahans10DriverCone.jpg"/>
          <p:cNvPicPr>
            <a:picLocks noGrp="1" noChangeAspect="1"/>
          </p:cNvPicPr>
          <p:nvPr>
            <p:ph idx="1"/>
          </p:nvPr>
        </p:nvPicPr>
        <p:blipFill>
          <a:blip r:embed="rId2">
            <a:extLst>
              <a:ext uri="{28A0092B-C50C-407E-A947-70E740481C1C}">
                <a14:useLocalDpi xmlns:a14="http://schemas.microsoft.com/office/drawing/2010/main" val="0"/>
              </a:ext>
            </a:extLst>
          </a:blip>
          <a:srcRect t="11396" b="11396"/>
          <a:stretch>
            <a:fillRect/>
          </a:stretch>
        </p:blipFill>
        <p:spPr/>
      </p:pic>
    </p:spTree>
    <p:extLst>
      <p:ext uri="{BB962C8B-B14F-4D97-AF65-F5344CB8AC3E}">
        <p14:creationId xmlns:p14="http://schemas.microsoft.com/office/powerpoint/2010/main" val="69924437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Yamaha NS10</a:t>
            </a:r>
            <a:endParaRPr lang="en-US" dirty="0"/>
          </a:p>
        </p:txBody>
      </p:sp>
      <p:pic>
        <p:nvPicPr>
          <p:cNvPr id="5" name="Picture 4" descr="yamahans10FreqRespons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1598"/>
            <a:ext cx="4467009" cy="3373362"/>
          </a:xfrm>
          <a:prstGeom prst="rect">
            <a:avLst/>
          </a:prstGeom>
        </p:spPr>
      </p:pic>
      <p:pic>
        <p:nvPicPr>
          <p:cNvPr id="6" name="Picture 5" descr="yamahans10Waterfa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9905" y="3770838"/>
            <a:ext cx="4366380" cy="2952905"/>
          </a:xfrm>
          <a:prstGeom prst="rect">
            <a:avLst/>
          </a:prstGeom>
        </p:spPr>
      </p:pic>
      <p:pic>
        <p:nvPicPr>
          <p:cNvPr id="7" name="Picture 6" descr="Auratone 5c _ NS10.pdf"/>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l="42178" r="11385" b="53829"/>
          <a:stretch/>
        </p:blipFill>
        <p:spPr>
          <a:xfrm rot="5400000">
            <a:off x="5369379" y="412132"/>
            <a:ext cx="2730198" cy="3822095"/>
          </a:xfrm>
          <a:prstGeom prst="rect">
            <a:avLst/>
          </a:prstGeom>
        </p:spPr>
      </p:pic>
      <p:sp>
        <p:nvSpPr>
          <p:cNvPr id="3" name="TextBox 2"/>
          <p:cNvSpPr txBox="1"/>
          <p:nvPr/>
        </p:nvSpPr>
        <p:spPr>
          <a:xfrm>
            <a:off x="810381" y="1632266"/>
            <a:ext cx="2282671" cy="369332"/>
          </a:xfrm>
          <a:prstGeom prst="rect">
            <a:avLst/>
          </a:prstGeom>
          <a:noFill/>
        </p:spPr>
        <p:txBody>
          <a:bodyPr wrap="none" rtlCol="0">
            <a:spAutoFit/>
          </a:bodyPr>
          <a:lstStyle/>
          <a:p>
            <a:r>
              <a:rPr lang="en-US" dirty="0" smtClean="0"/>
              <a:t>Frequency Response</a:t>
            </a:r>
            <a:endParaRPr lang="en-US" dirty="0"/>
          </a:p>
        </p:txBody>
      </p:sp>
      <p:sp>
        <p:nvSpPr>
          <p:cNvPr id="4" name="TextBox 3"/>
          <p:cNvSpPr txBox="1"/>
          <p:nvPr/>
        </p:nvSpPr>
        <p:spPr>
          <a:xfrm>
            <a:off x="460700" y="982270"/>
            <a:ext cx="4362730" cy="369332"/>
          </a:xfrm>
          <a:prstGeom prst="rect">
            <a:avLst/>
          </a:prstGeom>
          <a:noFill/>
        </p:spPr>
        <p:txBody>
          <a:bodyPr wrap="none" rtlCol="0">
            <a:spAutoFit/>
          </a:bodyPr>
          <a:lstStyle/>
          <a:p>
            <a:r>
              <a:rPr lang="en-US" dirty="0" smtClean="0"/>
              <a:t>Waterfall plot – time domain accuracy </a:t>
            </a:r>
            <a:r>
              <a:rPr lang="en-US" dirty="0" smtClean="0">
                <a:sym typeface="Wingdings"/>
              </a:rPr>
              <a:t></a:t>
            </a:r>
            <a:endParaRPr lang="en-US" dirty="0"/>
          </a:p>
        </p:txBody>
      </p:sp>
    </p:spTree>
    <p:extLst>
      <p:ext uri="{BB962C8B-B14F-4D97-AF65-F5344CB8AC3E}">
        <p14:creationId xmlns:p14="http://schemas.microsoft.com/office/powerpoint/2010/main" val="108127678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Yamaha NS10</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Described as a very revealing monitor</a:t>
            </a:r>
          </a:p>
          <a:p>
            <a:pPr lvl="1"/>
            <a:r>
              <a:rPr lang="en-US" dirty="0" smtClean="0"/>
              <a:t>Midrange-heavy frequency response</a:t>
            </a:r>
          </a:p>
          <a:p>
            <a:pPr lvl="1"/>
            <a:r>
              <a:rPr lang="en-US" dirty="0" smtClean="0"/>
              <a:t>Closed-box cabinet – excellent transient response</a:t>
            </a:r>
          </a:p>
          <a:p>
            <a:pPr lvl="2"/>
            <a:r>
              <a:rPr lang="en-US" dirty="0" smtClean="0"/>
              <a:t>Smooth bass roll-off</a:t>
            </a:r>
          </a:p>
          <a:p>
            <a:pPr lvl="1"/>
            <a:r>
              <a:rPr lang="en-US" dirty="0" smtClean="0"/>
              <a:t>Brings out the flaws in your music</a:t>
            </a:r>
          </a:p>
          <a:p>
            <a:pPr lvl="1"/>
            <a:r>
              <a:rPr lang="en-US" dirty="0" smtClean="0"/>
              <a:t>Some say they sound “terrible.”</a:t>
            </a:r>
            <a:endParaRPr lang="en-US" dirty="0"/>
          </a:p>
          <a:p>
            <a:pPr lvl="1"/>
            <a:r>
              <a:rPr lang="en-US" dirty="0" smtClean="0"/>
              <a:t>Producers often use them to cross-check mixes</a:t>
            </a:r>
          </a:p>
          <a:p>
            <a:pPr lvl="1"/>
            <a:r>
              <a:rPr lang="en-US" dirty="0" smtClean="0">
                <a:hlinkClick r:id="rId3"/>
              </a:rPr>
              <a:t>Video</a:t>
            </a:r>
            <a:r>
              <a:rPr lang="en-US" dirty="0" smtClean="0"/>
              <a:t>: Miles Walker and the NS10</a:t>
            </a:r>
          </a:p>
          <a:p>
            <a:r>
              <a:rPr lang="en-US" sz="1400" dirty="0" smtClean="0"/>
              <a:t>“I </a:t>
            </a:r>
            <a:r>
              <a:rPr lang="en-US" sz="1400" dirty="0"/>
              <a:t>keep NS10s in the studio, because it gives bands and producers a warm feeling. Ten minutes into the session I switch them off and not once has anyone questioned it. I track and mix on better monitors and get better results</a:t>
            </a:r>
            <a:r>
              <a:rPr lang="en-US" sz="1400" dirty="0" smtClean="0"/>
              <a:t>.”</a:t>
            </a:r>
          </a:p>
          <a:p>
            <a:r>
              <a:rPr lang="en-US" sz="1400" dirty="0" smtClean="0"/>
              <a:t>“The </a:t>
            </a:r>
            <a:r>
              <a:rPr lang="en-US" sz="1400" dirty="0"/>
              <a:t>old cliché is that if it sounds good on NS10s then it'll sound good on anything. I think it's precisely because they sound so bad that they are used so widely</a:t>
            </a:r>
            <a:r>
              <a:rPr lang="en-US" sz="1400" dirty="0" smtClean="0"/>
              <a:t>.”</a:t>
            </a:r>
          </a:p>
          <a:p>
            <a:r>
              <a:rPr lang="en-US" sz="1400" dirty="0" smtClean="0"/>
              <a:t>“</a:t>
            </a:r>
            <a:r>
              <a:rPr lang="en-US" sz="1400" dirty="0"/>
              <a:t>I totally hated the NS10s initially and wondered why they were industry standard, until I checked back some mixes on a pair. All the problems instantly jumped out</a:t>
            </a:r>
            <a:r>
              <a:rPr lang="en-US" sz="1400" dirty="0" smtClean="0"/>
              <a:t>.”</a:t>
            </a:r>
          </a:p>
          <a:p>
            <a:r>
              <a:rPr lang="en-US" sz="1400" dirty="0" smtClean="0"/>
              <a:t>“I </a:t>
            </a:r>
            <a:r>
              <a:rPr lang="en-US" sz="1400" dirty="0"/>
              <a:t>don't find the NS10s fatiguing to listen to at all, quite the opposite. The more I use them the more I love them</a:t>
            </a:r>
            <a:r>
              <a:rPr lang="en-US" sz="1400" dirty="0" smtClean="0"/>
              <a:t>!”</a:t>
            </a:r>
            <a:endParaRPr lang="en-US" sz="1400" dirty="0"/>
          </a:p>
          <a:p>
            <a:r>
              <a:rPr lang="en-US" sz="1400" dirty="0" smtClean="0"/>
              <a:t>“They're </a:t>
            </a:r>
            <a:r>
              <a:rPr lang="en-US" sz="1400" dirty="0"/>
              <a:t>brutally unflattering to mixes, but that's their job. But never, ever use them as a sole pair of monitors. Just a cross check</a:t>
            </a:r>
            <a:r>
              <a:rPr lang="en-US" sz="1400" dirty="0" smtClean="0"/>
              <a:t>.”</a:t>
            </a:r>
            <a:endParaRPr lang="en-US" sz="1400" dirty="0"/>
          </a:p>
          <a:p>
            <a:endParaRPr lang="en-US" sz="1600" dirty="0" smtClean="0"/>
          </a:p>
          <a:p>
            <a:endParaRPr lang="en-US" sz="1600" dirty="0"/>
          </a:p>
          <a:p>
            <a:endParaRPr lang="en-US" sz="1600" dirty="0" smtClean="0"/>
          </a:p>
          <a:p>
            <a:endParaRPr lang="en-US" sz="1600" dirty="0"/>
          </a:p>
          <a:p>
            <a:endParaRPr lang="en-US" sz="1600" dirty="0"/>
          </a:p>
          <a:p>
            <a:endParaRPr lang="en-US" dirty="0" smtClean="0"/>
          </a:p>
          <a:p>
            <a:endParaRPr lang="en-US" dirty="0" smtClean="0"/>
          </a:p>
        </p:txBody>
      </p:sp>
    </p:spTree>
    <p:extLst>
      <p:ext uri="{BB962C8B-B14F-4D97-AF65-F5344CB8AC3E}">
        <p14:creationId xmlns:p14="http://schemas.microsoft.com/office/powerpoint/2010/main" val="473561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Genelec</a:t>
            </a:r>
            <a:r>
              <a:rPr lang="en-US" dirty="0" smtClean="0"/>
              <a:t> 1031A</a:t>
            </a:r>
            <a:endParaRPr lang="en-US" dirty="0"/>
          </a:p>
        </p:txBody>
      </p:sp>
      <p:sp>
        <p:nvSpPr>
          <p:cNvPr id="3" name="Content Placeholder 2"/>
          <p:cNvSpPr>
            <a:spLocks noGrp="1"/>
          </p:cNvSpPr>
          <p:nvPr>
            <p:ph idx="1"/>
          </p:nvPr>
        </p:nvSpPr>
        <p:spPr>
          <a:xfrm>
            <a:off x="498475" y="934151"/>
            <a:ext cx="8147051" cy="5714753"/>
          </a:xfrm>
        </p:spPr>
        <p:txBody>
          <a:bodyPr>
            <a:normAutofit/>
          </a:bodyPr>
          <a:lstStyle/>
          <a:p>
            <a:r>
              <a:rPr lang="en-US" sz="2000" dirty="0" smtClean="0"/>
              <a:t>Took over as industry standard </a:t>
            </a:r>
            <a:r>
              <a:rPr lang="en-US" sz="2000" dirty="0" err="1" smtClean="0"/>
              <a:t>nearfield</a:t>
            </a:r>
            <a:r>
              <a:rPr lang="en-US" sz="2000" dirty="0" smtClean="0"/>
              <a:t> monitor - 1991</a:t>
            </a:r>
          </a:p>
          <a:p>
            <a:r>
              <a:rPr lang="en-US" sz="2000" dirty="0" smtClean="0"/>
              <a:t>Active, two way monitors with bass ports</a:t>
            </a:r>
          </a:p>
          <a:p>
            <a:r>
              <a:rPr lang="en-US" sz="2000" dirty="0" smtClean="0"/>
              <a:t>Known for punchy bass response, aggressive high mid range, and great imaging.</a:t>
            </a:r>
          </a:p>
          <a:p>
            <a:pPr lvl="1"/>
            <a:r>
              <a:rPr lang="en-US" sz="1800" dirty="0" smtClean="0"/>
              <a:t>The aggressive frequency ranges are seen by some as too “flattering” to the music. Not a perfectly flat frequency response.</a:t>
            </a:r>
          </a:p>
          <a:p>
            <a:r>
              <a:rPr lang="en-US" sz="2000" dirty="0" smtClean="0"/>
              <a:t>No longer available new</a:t>
            </a:r>
          </a:p>
          <a:p>
            <a:pPr lvl="1"/>
            <a:r>
              <a:rPr lang="en-US" sz="1800" dirty="0" smtClean="0"/>
              <a:t>Alternatives: </a:t>
            </a:r>
            <a:r>
              <a:rPr lang="en-US" sz="1800" dirty="0" err="1" smtClean="0"/>
              <a:t>Genelec</a:t>
            </a:r>
            <a:r>
              <a:rPr lang="en-US" sz="1800" dirty="0" smtClean="0"/>
              <a:t> 8050 - $1345; 	M040 - $895</a:t>
            </a:r>
          </a:p>
          <a:p>
            <a:pPr lvl="1"/>
            <a:endParaRPr lang="en-US" sz="1800" dirty="0"/>
          </a:p>
          <a:p>
            <a:endParaRPr lang="en-US" sz="2000" dirty="0" smtClean="0"/>
          </a:p>
        </p:txBody>
      </p:sp>
      <p:pic>
        <p:nvPicPr>
          <p:cNvPr id="4" name="Picture 3" descr="1031A Freq. Respons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4052" y="4318305"/>
            <a:ext cx="3439281" cy="2575980"/>
          </a:xfrm>
          <a:prstGeom prst="rect">
            <a:avLst/>
          </a:prstGeom>
        </p:spPr>
      </p:pic>
    </p:spTree>
    <p:extLst>
      <p:ext uri="{BB962C8B-B14F-4D97-AF65-F5344CB8AC3E}">
        <p14:creationId xmlns:p14="http://schemas.microsoft.com/office/powerpoint/2010/main" val="4959169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Monitors</a:t>
            </a:r>
            <a:endParaRPr lang="en-US" dirty="0"/>
          </a:p>
        </p:txBody>
      </p:sp>
      <p:sp>
        <p:nvSpPr>
          <p:cNvPr id="3" name="Content Placeholder 2"/>
          <p:cNvSpPr>
            <a:spLocks noGrp="1"/>
          </p:cNvSpPr>
          <p:nvPr>
            <p:ph idx="1"/>
          </p:nvPr>
        </p:nvSpPr>
        <p:spPr/>
        <p:txBody>
          <a:bodyPr/>
          <a:lstStyle/>
          <a:p>
            <a:r>
              <a:rPr lang="en-US" dirty="0" smtClean="0"/>
              <a:t>There are MANY choices of high-quality monitors out there.</a:t>
            </a:r>
          </a:p>
          <a:p>
            <a:r>
              <a:rPr lang="en-US" dirty="0" smtClean="0"/>
              <a:t>Besides the guidelines listed above, the best advice is:</a:t>
            </a:r>
          </a:p>
          <a:p>
            <a:endParaRPr lang="en-US" dirty="0"/>
          </a:p>
          <a:p>
            <a:pPr marL="0" indent="0">
              <a:buNone/>
            </a:pPr>
            <a:r>
              <a:rPr lang="en-US" sz="2800" b="1" i="1" dirty="0" smtClean="0">
                <a:solidFill>
                  <a:schemeClr val="accent4"/>
                </a:solidFill>
              </a:rPr>
              <a:t>Choose a pair and get used to the way they sound. The better you know how your monitors sound, the better you can identify problems in your mix.</a:t>
            </a:r>
          </a:p>
        </p:txBody>
      </p:sp>
    </p:spTree>
    <p:extLst>
      <p:ext uri="{BB962C8B-B14F-4D97-AF65-F5344CB8AC3E}">
        <p14:creationId xmlns:p14="http://schemas.microsoft.com/office/powerpoint/2010/main" val="1264231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Speaker Placement</a:t>
            </a:r>
            <a:endParaRPr lang="en-US" dirty="0"/>
          </a:p>
        </p:txBody>
      </p:sp>
      <p:sp>
        <p:nvSpPr>
          <p:cNvPr id="3" name="Content Placeholder 2"/>
          <p:cNvSpPr>
            <a:spLocks noGrp="1"/>
          </p:cNvSpPr>
          <p:nvPr>
            <p:ph idx="1"/>
          </p:nvPr>
        </p:nvSpPr>
        <p:spPr/>
        <p:txBody>
          <a:bodyPr/>
          <a:lstStyle/>
          <a:p>
            <a:r>
              <a:rPr lang="en-US" dirty="0" smtClean="0"/>
              <a:t>To tap into your monitors’ full sonic potential, placement is extremely important.</a:t>
            </a:r>
          </a:p>
          <a:p>
            <a:r>
              <a:rPr lang="en-US" dirty="0" smtClean="0"/>
              <a:t>Mounting hardware should:</a:t>
            </a:r>
          </a:p>
          <a:p>
            <a:pPr lvl="1">
              <a:buFont typeface="+mj-lt"/>
              <a:buAutoNum type="arabicPeriod"/>
            </a:pPr>
            <a:r>
              <a:rPr lang="en-US" dirty="0" smtClean="0"/>
              <a:t>Be firm and solid – high inertia keeps the speaker from moving in reaction to its own low-frequency vibrations.</a:t>
            </a:r>
          </a:p>
          <a:p>
            <a:pPr lvl="1">
              <a:buFont typeface="+mj-lt"/>
              <a:buAutoNum type="arabicPeriod"/>
            </a:pPr>
            <a:r>
              <a:rPr lang="en-US" dirty="0" smtClean="0"/>
              <a:t>Minimize the transmission of vibrations from the speaker into other resonant objects.</a:t>
            </a:r>
          </a:p>
          <a:p>
            <a:r>
              <a:rPr lang="en-US" dirty="0" smtClean="0"/>
              <a:t>Speaker stands are great for both of these purposes.</a:t>
            </a:r>
          </a:p>
          <a:p>
            <a:pPr lvl="1"/>
            <a:r>
              <a:rPr lang="en-US" dirty="0" smtClean="0"/>
              <a:t>If hollow, can be filled with sand to increase inertia and damp resonances.</a:t>
            </a:r>
          </a:p>
          <a:p>
            <a:r>
              <a:rPr lang="en-US" dirty="0" smtClean="0"/>
              <a:t>Desks and wall shelves are OK but are more likely to resonate with certain frequencies.</a:t>
            </a:r>
          </a:p>
          <a:p>
            <a:pPr lvl="1"/>
            <a:r>
              <a:rPr lang="en-US" dirty="0" smtClean="0"/>
              <a:t>Play low frequency test tones and listen/touch to test for resonant vibrations in furniture or walls.</a:t>
            </a:r>
          </a:p>
        </p:txBody>
      </p:sp>
    </p:spTree>
    <p:extLst>
      <p:ext uri="{BB962C8B-B14F-4D97-AF65-F5344CB8AC3E}">
        <p14:creationId xmlns:p14="http://schemas.microsoft.com/office/powerpoint/2010/main" val="35262921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Speaker Placement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Eliminating resonant vibrations:</a:t>
            </a:r>
          </a:p>
          <a:p>
            <a:r>
              <a:rPr lang="en-US" dirty="0" smtClean="0"/>
              <a:t>Place speakers on an object that </a:t>
            </a:r>
            <a:r>
              <a:rPr lang="en-US" i="1" dirty="0" smtClean="0"/>
              <a:t>decouples </a:t>
            </a:r>
            <a:r>
              <a:rPr lang="en-US" dirty="0" smtClean="0"/>
              <a:t>them from the resonant object they’re sitting on</a:t>
            </a:r>
          </a:p>
          <a:p>
            <a:pPr lvl="1"/>
            <a:r>
              <a:rPr lang="en-US" dirty="0" err="1" smtClean="0"/>
              <a:t>Auralex</a:t>
            </a:r>
            <a:r>
              <a:rPr lang="en-US" dirty="0" smtClean="0"/>
              <a:t> Mo Pads</a:t>
            </a:r>
          </a:p>
          <a:p>
            <a:pPr marL="457200" lvl="1" indent="0">
              <a:buNone/>
            </a:pPr>
            <a:endParaRPr lang="en-US" dirty="0" smtClean="0"/>
          </a:p>
          <a:p>
            <a:pPr lvl="1"/>
            <a:r>
              <a:rPr lang="en-US" dirty="0" smtClean="0"/>
              <a:t>Spikes</a:t>
            </a:r>
          </a:p>
          <a:p>
            <a:pPr marL="457200" lvl="1" indent="0">
              <a:buNone/>
            </a:pPr>
            <a:endParaRPr lang="en-US" dirty="0" smtClean="0"/>
          </a:p>
          <a:p>
            <a:pPr lvl="1"/>
            <a:r>
              <a:rPr lang="en-US" dirty="0" err="1"/>
              <a:t>Primacoustic</a:t>
            </a:r>
            <a:r>
              <a:rPr lang="en-US" dirty="0"/>
              <a:t> </a:t>
            </a:r>
            <a:r>
              <a:rPr lang="en-US" dirty="0" smtClean="0"/>
              <a:t>Recoil</a:t>
            </a:r>
          </a:p>
          <a:p>
            <a:pPr marL="457200" lvl="1" indent="0">
              <a:buNone/>
            </a:pPr>
            <a:r>
              <a:rPr lang="en-US" dirty="0"/>
              <a:t>	</a:t>
            </a:r>
            <a:r>
              <a:rPr lang="en-US" dirty="0" smtClean="0"/>
              <a:t> Stabilizer</a:t>
            </a:r>
          </a:p>
          <a:p>
            <a:pPr marL="457200" lvl="1" indent="0">
              <a:buNone/>
            </a:pPr>
            <a:endParaRPr lang="en-US" dirty="0"/>
          </a:p>
          <a:p>
            <a:pPr lvl="1"/>
            <a:r>
              <a:rPr lang="en-US" dirty="0" smtClean="0"/>
              <a:t>DIY possibilities:</a:t>
            </a:r>
          </a:p>
          <a:p>
            <a:pPr lvl="2"/>
            <a:r>
              <a:rPr lang="en-US" dirty="0" smtClean="0"/>
              <a:t>Sticky Tacky</a:t>
            </a:r>
          </a:p>
          <a:p>
            <a:pPr lvl="2"/>
            <a:r>
              <a:rPr lang="en-US" dirty="0" smtClean="0"/>
              <a:t>Silica Gel Pads</a:t>
            </a:r>
          </a:p>
          <a:p>
            <a:pPr lvl="2"/>
            <a:r>
              <a:rPr lang="en-US" dirty="0" smtClean="0"/>
              <a:t>Mouse Pad</a:t>
            </a:r>
          </a:p>
          <a:p>
            <a:pPr lvl="2"/>
            <a:r>
              <a:rPr lang="en-US" dirty="0" smtClean="0"/>
              <a:t>Pencil Erasers</a:t>
            </a:r>
          </a:p>
          <a:p>
            <a:pPr lvl="2"/>
            <a:r>
              <a:rPr lang="en-US" dirty="0" smtClean="0"/>
              <a:t>Felt cymbal pads</a:t>
            </a:r>
          </a:p>
          <a:p>
            <a:pPr lvl="2"/>
            <a:r>
              <a:rPr lang="en-US" dirty="0" smtClean="0"/>
              <a:t>Small rocks</a:t>
            </a:r>
          </a:p>
          <a:p>
            <a:pPr lvl="2"/>
            <a:r>
              <a:rPr lang="en-US" dirty="0" smtClean="0"/>
              <a:t>Etc.!</a:t>
            </a:r>
            <a:endParaRPr lang="en-US" dirty="0"/>
          </a:p>
        </p:txBody>
      </p:sp>
      <p:pic>
        <p:nvPicPr>
          <p:cNvPr id="5" name="Picture 4" descr="Spikes.jpg"/>
          <p:cNvPicPr>
            <a:picLocks noChangeAspect="1"/>
          </p:cNvPicPr>
          <p:nvPr/>
        </p:nvPicPr>
        <p:blipFill rotWithShape="1">
          <a:blip r:embed="rId3">
            <a:extLst>
              <a:ext uri="{BEBA8EAE-BF5A-486C-A8C5-ECC9F3942E4B}">
                <a14:imgProps xmlns:a14="http://schemas.microsoft.com/office/drawing/2010/main">
                  <a14:imgLayer r:embed="rId4">
                    <a14:imgEffect>
                      <a14:backgroundRemoval t="0" b="100000" l="0" r="100000">
                        <a14:foregroundMark x1="68462" y1="9700" x2="68462" y2="9700"/>
                        <a14:foregroundMark x1="40923" y1="56351" x2="40923" y2="56351"/>
                        <a14:foregroundMark x1="42923" y1="52887" x2="42923" y2="52887"/>
                        <a14:foregroundMark x1="43692" y1="61663" x2="40154" y2="52887"/>
                      </a14:backgroundRemoval>
                    </a14:imgEffect>
                  </a14:imgLayer>
                </a14:imgProps>
              </a:ext>
              <a:ext uri="{28A0092B-C50C-407E-A947-70E740481C1C}">
                <a14:useLocalDpi xmlns:a14="http://schemas.microsoft.com/office/drawing/2010/main" val="0"/>
              </a:ext>
            </a:extLst>
          </a:blip>
          <a:srcRect l="18289"/>
          <a:stretch/>
        </p:blipFill>
        <p:spPr>
          <a:xfrm>
            <a:off x="6346785" y="2272070"/>
            <a:ext cx="2400975" cy="1957411"/>
          </a:xfrm>
          <a:prstGeom prst="rect">
            <a:avLst/>
          </a:prstGeom>
        </p:spPr>
      </p:pic>
      <p:pic>
        <p:nvPicPr>
          <p:cNvPr id="6" name="Picture 5" descr="Auralex MoPads.jpg"/>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flipH="1">
            <a:off x="3317956" y="2272070"/>
            <a:ext cx="3028829" cy="1747603"/>
          </a:xfrm>
          <a:prstGeom prst="rect">
            <a:avLst/>
          </a:prstGeom>
        </p:spPr>
      </p:pic>
      <p:pic>
        <p:nvPicPr>
          <p:cNvPr id="7" name="Picture 6" descr="Primacoustics Recoil Stabilizer.jpeg"/>
          <p:cNvPicPr>
            <a:picLocks noChangeAspect="1"/>
          </p:cNvPicPr>
          <p:nvPr/>
        </p:nvPicPr>
        <p:blipFill>
          <a:blip r:embed="rId7">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4006730" y="3624453"/>
            <a:ext cx="3117395" cy="1745741"/>
          </a:xfrm>
          <a:prstGeom prst="rect">
            <a:avLst/>
          </a:prstGeom>
        </p:spPr>
      </p:pic>
      <p:pic>
        <p:nvPicPr>
          <p:cNvPr id="8" name="Picture 7" descr="speaker_on_silica.jpg"/>
          <p:cNvPicPr>
            <a:picLocks noChangeAspect="1"/>
          </p:cNvPicPr>
          <p:nvPr/>
        </p:nvPicPr>
        <p:blipFill rotWithShape="1">
          <a:blip r:embed="rId9">
            <a:extLst>
              <a:ext uri="{28A0092B-C50C-407E-A947-70E740481C1C}">
                <a14:useLocalDpi xmlns:a14="http://schemas.microsoft.com/office/drawing/2010/main" val="0"/>
              </a:ext>
            </a:extLst>
          </a:blip>
          <a:srcRect t="22034"/>
          <a:stretch/>
        </p:blipFill>
        <p:spPr>
          <a:xfrm>
            <a:off x="5456395" y="5424186"/>
            <a:ext cx="2338846" cy="1297288"/>
          </a:xfrm>
          <a:prstGeom prst="rect">
            <a:avLst/>
          </a:prstGeom>
        </p:spPr>
      </p:pic>
      <p:pic>
        <p:nvPicPr>
          <p:cNvPr id="4" name="Picture 3" descr="Tack.jpeg"/>
          <p:cNvPicPr>
            <a:picLocks noChangeAspect="1"/>
          </p:cNvPicPr>
          <p:nvPr/>
        </p:nvPicPr>
        <p:blipFill>
          <a:blip r:embed="rId10">
            <a:extLst>
              <a:ext uri="{BEBA8EAE-BF5A-486C-A8C5-ECC9F3942E4B}">
                <a14:imgProps xmlns:a14="http://schemas.microsoft.com/office/drawing/2010/main">
                  <a14:imgLayer r:embed="rId11">
                    <a14:imgEffect>
                      <a14:backgroundRemoval t="0" b="100000" l="0" r="100000">
                        <a14:foregroundMark x1="33778" y1="22667" x2="33778" y2="22667"/>
                        <a14:foregroundMark x1="45333" y1="11111" x2="45333" y2="11111"/>
                        <a14:foregroundMark x1="65333" y1="9778" x2="32000" y2="10222"/>
                        <a14:foregroundMark x1="69333" y1="12889" x2="69333" y2="12889"/>
                        <a14:foregroundMark x1="69778" y1="16889" x2="69778" y2="16889"/>
                        <a14:foregroundMark x1="31556" y1="12444" x2="31556" y2="12444"/>
                        <a14:foregroundMark x1="30222" y1="23111" x2="30222" y2="23111"/>
                        <a14:foregroundMark x1="30222" y1="18667" x2="30222" y2="18667"/>
                        <a14:backgroundMark x1="33333" y1="1778" x2="68444" y2="1778"/>
                      </a14:backgroundRemoval>
                    </a14:imgEffect>
                  </a14:imgLayer>
                </a14:imgProps>
              </a:ext>
              <a:ext uri="{28A0092B-C50C-407E-A947-70E740481C1C}">
                <a14:useLocalDpi xmlns:a14="http://schemas.microsoft.com/office/drawing/2010/main" val="0"/>
              </a:ext>
            </a:extLst>
          </a:blip>
          <a:stretch>
            <a:fillRect/>
          </a:stretch>
        </p:blipFill>
        <p:spPr>
          <a:xfrm>
            <a:off x="7354017" y="4668317"/>
            <a:ext cx="1977083" cy="1977083"/>
          </a:xfrm>
          <a:prstGeom prst="rect">
            <a:avLst/>
          </a:prstGeom>
        </p:spPr>
      </p:pic>
      <p:cxnSp>
        <p:nvCxnSpPr>
          <p:cNvPr id="10" name="Straight Connector 9"/>
          <p:cNvCxnSpPr/>
          <p:nvPr/>
        </p:nvCxnSpPr>
        <p:spPr>
          <a:xfrm>
            <a:off x="3317956" y="2272070"/>
            <a:ext cx="573324" cy="389850"/>
          </a:xfrm>
          <a:prstGeom prst="line">
            <a:avLst/>
          </a:prstGeom>
          <a:ln w="19050" cmpd="sng">
            <a:solidFill>
              <a:schemeClr val="accent3">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2265680" y="2824480"/>
            <a:ext cx="4858445" cy="799973"/>
          </a:xfrm>
          <a:prstGeom prst="line">
            <a:avLst/>
          </a:prstGeom>
          <a:ln w="19050" cmpd="sng">
            <a:solidFill>
              <a:schemeClr val="accent3">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a:endCxn id="7" idx="1"/>
          </p:cNvCxnSpPr>
          <p:nvPr/>
        </p:nvCxnSpPr>
        <p:spPr>
          <a:xfrm>
            <a:off x="2702560" y="3749040"/>
            <a:ext cx="1304170" cy="748284"/>
          </a:xfrm>
          <a:prstGeom prst="line">
            <a:avLst/>
          </a:prstGeom>
          <a:ln w="19050" cmpd="sng">
            <a:solidFill>
              <a:schemeClr val="accent3">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65859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10" presetClass="entr" presetSubtype="0"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500"/>
                                        <p:tgtEl>
                                          <p:spTgt spid="3">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10" end="10"/>
                                            </p:txEl>
                                          </p:spTgt>
                                        </p:tgtEl>
                                        <p:attrNameLst>
                                          <p:attrName>style.visibility</p:attrName>
                                        </p:attrNameLst>
                                      </p:cBhvr>
                                      <p:to>
                                        <p:strVal val="visible"/>
                                      </p:to>
                                    </p:set>
                                    <p:animEffect transition="in" filter="fade">
                                      <p:cBhvr>
                                        <p:cTn id="50" dur="500"/>
                                        <p:tgtEl>
                                          <p:spTgt spid="3">
                                            <p:txEl>
                                              <p:pRg st="10" end="1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Effect transition="in" filter="fade">
                                      <p:cBhvr>
                                        <p:cTn id="55" dur="500"/>
                                        <p:tgtEl>
                                          <p:spTgt spid="3">
                                            <p:txEl>
                                              <p:pRg st="11" end="1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
                                            <p:txEl>
                                              <p:pRg st="12" end="12"/>
                                            </p:txEl>
                                          </p:spTgt>
                                        </p:tgtEl>
                                        <p:attrNameLst>
                                          <p:attrName>style.visibility</p:attrName>
                                        </p:attrNameLst>
                                      </p:cBhvr>
                                      <p:to>
                                        <p:strVal val="visible"/>
                                      </p:to>
                                    </p:set>
                                    <p:animEffect transition="in" filter="fade">
                                      <p:cBhvr>
                                        <p:cTn id="60" dur="500"/>
                                        <p:tgtEl>
                                          <p:spTgt spid="3">
                                            <p:txEl>
                                              <p:pRg st="12" end="1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
                                            <p:txEl>
                                              <p:pRg st="13" end="13"/>
                                            </p:txEl>
                                          </p:spTgt>
                                        </p:tgtEl>
                                        <p:attrNameLst>
                                          <p:attrName>style.visibility</p:attrName>
                                        </p:attrNameLst>
                                      </p:cBhvr>
                                      <p:to>
                                        <p:strVal val="visible"/>
                                      </p:to>
                                    </p:set>
                                    <p:animEffect transition="in" filter="fade">
                                      <p:cBhvr>
                                        <p:cTn id="65" dur="500"/>
                                        <p:tgtEl>
                                          <p:spTgt spid="3">
                                            <p:txEl>
                                              <p:pRg st="13" end="13"/>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
                                            <p:txEl>
                                              <p:pRg st="14" end="14"/>
                                            </p:txEl>
                                          </p:spTgt>
                                        </p:tgtEl>
                                        <p:attrNameLst>
                                          <p:attrName>style.visibility</p:attrName>
                                        </p:attrNameLst>
                                      </p:cBhvr>
                                      <p:to>
                                        <p:strVal val="visible"/>
                                      </p:to>
                                    </p:set>
                                    <p:animEffect transition="in" filter="fade">
                                      <p:cBhvr>
                                        <p:cTn id="70" dur="500"/>
                                        <p:tgtEl>
                                          <p:spTgt spid="3">
                                            <p:txEl>
                                              <p:pRg st="14" end="14"/>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
                                            <p:txEl>
                                              <p:pRg st="15" end="15"/>
                                            </p:txEl>
                                          </p:spTgt>
                                        </p:tgtEl>
                                        <p:attrNameLst>
                                          <p:attrName>style.visibility</p:attrName>
                                        </p:attrNameLst>
                                      </p:cBhvr>
                                      <p:to>
                                        <p:strVal val="visible"/>
                                      </p:to>
                                    </p:set>
                                    <p:animEffect transition="in" filter="fade">
                                      <p:cBhvr>
                                        <p:cTn id="75" dur="500"/>
                                        <p:tgtEl>
                                          <p:spTgt spid="3">
                                            <p:txEl>
                                              <p:pRg st="15" end="15"/>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3">
                                            <p:txEl>
                                              <p:pRg st="16" end="16"/>
                                            </p:txEl>
                                          </p:spTgt>
                                        </p:tgtEl>
                                        <p:attrNameLst>
                                          <p:attrName>style.visibility</p:attrName>
                                        </p:attrNameLst>
                                      </p:cBhvr>
                                      <p:to>
                                        <p:strVal val="visible"/>
                                      </p:to>
                                    </p:set>
                                    <p:animEffect transition="in" filter="fade">
                                      <p:cBhvr>
                                        <p:cTn id="80" dur="500"/>
                                        <p:tgtEl>
                                          <p:spTgt spid="3">
                                            <p:txEl>
                                              <p:pRg st="16" end="16"/>
                                            </p:txEl>
                                          </p:spTgt>
                                        </p:tgtEl>
                                      </p:cBhvr>
                                    </p:animEffect>
                                  </p:childTnLst>
                                </p:cTn>
                              </p:par>
                              <p:par>
                                <p:cTn id="81" presetID="10" presetClass="entr" presetSubtype="0" fill="hold" nodeType="withEffect">
                                  <p:stCondLst>
                                    <p:cond delay="0"/>
                                  </p:stCondLst>
                                  <p:childTnLst>
                                    <p:set>
                                      <p:cBhvr>
                                        <p:cTn id="82" dur="1" fill="hold">
                                          <p:stCondLst>
                                            <p:cond delay="0"/>
                                          </p:stCondLst>
                                        </p:cTn>
                                        <p:tgtEl>
                                          <p:spTgt spid="8"/>
                                        </p:tgtEl>
                                        <p:attrNameLst>
                                          <p:attrName>style.visibility</p:attrName>
                                        </p:attrNameLst>
                                      </p:cBhvr>
                                      <p:to>
                                        <p:strVal val="visible"/>
                                      </p:to>
                                    </p:set>
                                    <p:animEffect transition="in" filter="fade">
                                      <p:cBhvr>
                                        <p:cTn id="83" dur="500"/>
                                        <p:tgtEl>
                                          <p:spTgt spid="8"/>
                                        </p:tgtEl>
                                      </p:cBhvr>
                                    </p:animEffect>
                                  </p:childTnLst>
                                </p:cTn>
                              </p:par>
                              <p:par>
                                <p:cTn id="84" presetID="10" presetClass="entr" presetSubtype="0"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fade">
                                      <p:cBhvr>
                                        <p:cTn id="8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Speaker Placement</a:t>
            </a:r>
            <a:endParaRPr lang="en-US" dirty="0"/>
          </a:p>
        </p:txBody>
      </p:sp>
      <p:sp>
        <p:nvSpPr>
          <p:cNvPr id="3" name="Content Placeholder 2"/>
          <p:cNvSpPr>
            <a:spLocks noGrp="1"/>
          </p:cNvSpPr>
          <p:nvPr>
            <p:ph idx="1"/>
          </p:nvPr>
        </p:nvSpPr>
        <p:spPr/>
        <p:txBody>
          <a:bodyPr/>
          <a:lstStyle/>
          <a:p>
            <a:r>
              <a:rPr lang="en-US" dirty="0" smtClean="0"/>
              <a:t>Point monitors directly at the listening position</a:t>
            </a:r>
          </a:p>
          <a:p>
            <a:pPr lvl="1"/>
            <a:r>
              <a:rPr lang="en-US" dirty="0" smtClean="0"/>
              <a:t>Horizontal placement</a:t>
            </a:r>
          </a:p>
          <a:p>
            <a:pPr lvl="1"/>
            <a:r>
              <a:rPr lang="en-US" dirty="0" smtClean="0"/>
              <a:t>Vertical placement</a:t>
            </a:r>
          </a:p>
          <a:p>
            <a:pPr lvl="2"/>
            <a:r>
              <a:rPr lang="en-US" dirty="0" smtClean="0"/>
              <a:t>If your monitors have two drivers, position it so that the listening position is exactly halfway between the two, to avoid frequency cancellation problems.</a:t>
            </a:r>
          </a:p>
          <a:p>
            <a:pPr lvl="1"/>
            <a:endParaRPr lang="en-US" dirty="0"/>
          </a:p>
        </p:txBody>
      </p:sp>
      <p:grpSp>
        <p:nvGrpSpPr>
          <p:cNvPr id="5" name="Group 4"/>
          <p:cNvGrpSpPr/>
          <p:nvPr/>
        </p:nvGrpSpPr>
        <p:grpSpPr>
          <a:xfrm>
            <a:off x="332014" y="3264537"/>
            <a:ext cx="4519000" cy="3446178"/>
            <a:chOff x="332014" y="3264537"/>
            <a:chExt cx="4519000" cy="3446178"/>
          </a:xfrm>
        </p:grpSpPr>
        <p:grpSp>
          <p:nvGrpSpPr>
            <p:cNvPr id="27" name="Group 26"/>
            <p:cNvGrpSpPr/>
            <p:nvPr/>
          </p:nvGrpSpPr>
          <p:grpSpPr>
            <a:xfrm>
              <a:off x="3738087" y="3264537"/>
              <a:ext cx="1112927" cy="1374873"/>
              <a:chOff x="5540273" y="3430636"/>
              <a:chExt cx="1112927" cy="1374873"/>
            </a:xfrm>
          </p:grpSpPr>
          <p:grpSp>
            <p:nvGrpSpPr>
              <p:cNvPr id="13" name="Group 12"/>
              <p:cNvGrpSpPr/>
              <p:nvPr/>
            </p:nvGrpSpPr>
            <p:grpSpPr>
              <a:xfrm flipH="1">
                <a:off x="5540273" y="3430636"/>
                <a:ext cx="1112927" cy="1374873"/>
                <a:chOff x="2134200" y="3430636"/>
                <a:chExt cx="1112927" cy="1374873"/>
              </a:xfrm>
            </p:grpSpPr>
            <p:sp>
              <p:nvSpPr>
                <p:cNvPr id="14" name="Snip Diagonal Corner Rectangle 13"/>
                <p:cNvSpPr/>
                <p:nvPr/>
              </p:nvSpPr>
              <p:spPr>
                <a:xfrm>
                  <a:off x="2134200" y="3430636"/>
                  <a:ext cx="1112927" cy="1374873"/>
                </a:xfrm>
                <a:prstGeom prst="snip2DiagRect">
                  <a:avLst>
                    <a:gd name="adj1" fmla="val 0"/>
                    <a:gd name="adj2" fmla="val 30952"/>
                  </a:avLst>
                </a:prstGeom>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cxnSp>
              <p:nvCxnSpPr>
                <p:cNvPr id="15" name="Straight Connector 14"/>
                <p:cNvCxnSpPr/>
                <p:nvPr/>
              </p:nvCxnSpPr>
              <p:spPr>
                <a:xfrm flipH="1">
                  <a:off x="2461531" y="3784176"/>
                  <a:ext cx="785596" cy="0"/>
                </a:xfrm>
                <a:prstGeom prst="line">
                  <a:avLst/>
                </a:prstGeom>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flipV="1">
                  <a:off x="2461531" y="3784176"/>
                  <a:ext cx="0" cy="1021333"/>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2134200" y="3430636"/>
                  <a:ext cx="327331" cy="353540"/>
                </a:xfrm>
                <a:prstGeom prst="line">
                  <a:avLst/>
                </a:prstGeom>
              </p:spPr>
              <p:style>
                <a:lnRef idx="1">
                  <a:schemeClr val="dk1"/>
                </a:lnRef>
                <a:fillRef idx="0">
                  <a:schemeClr val="dk1"/>
                </a:fillRef>
                <a:effectRef idx="0">
                  <a:schemeClr val="dk1"/>
                </a:effectRef>
                <a:fontRef idx="minor">
                  <a:schemeClr val="tx1"/>
                </a:fontRef>
              </p:style>
            </p:cxnSp>
          </p:grpSp>
          <p:sp>
            <p:nvSpPr>
              <p:cNvPr id="18" name="Donut 17"/>
              <p:cNvSpPr/>
              <p:nvPr/>
            </p:nvSpPr>
            <p:spPr>
              <a:xfrm>
                <a:off x="5645019" y="4150790"/>
                <a:ext cx="561183" cy="561183"/>
              </a:xfrm>
              <a:prstGeom prst="donut">
                <a:avLst>
                  <a:gd name="adj" fmla="val 36463"/>
                </a:avLst>
              </a:prstGeom>
              <a:ln w="3175" cmpd="sng">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20" name="Donut 19"/>
              <p:cNvSpPr/>
              <p:nvPr/>
            </p:nvSpPr>
            <p:spPr>
              <a:xfrm>
                <a:off x="5814561" y="3846799"/>
                <a:ext cx="222585" cy="222585"/>
              </a:xfrm>
              <a:prstGeom prst="donut">
                <a:avLst>
                  <a:gd name="adj" fmla="val 37171"/>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332014" y="3264537"/>
              <a:ext cx="1112927" cy="1374873"/>
              <a:chOff x="2134200" y="3430636"/>
              <a:chExt cx="1112927" cy="1374873"/>
            </a:xfrm>
          </p:grpSpPr>
          <p:grpSp>
            <p:nvGrpSpPr>
              <p:cNvPr id="12" name="Group 11"/>
              <p:cNvGrpSpPr/>
              <p:nvPr/>
            </p:nvGrpSpPr>
            <p:grpSpPr>
              <a:xfrm>
                <a:off x="2134200" y="3430636"/>
                <a:ext cx="1112927" cy="1374873"/>
                <a:chOff x="2134200" y="3430636"/>
                <a:chExt cx="1112927" cy="1374873"/>
              </a:xfrm>
            </p:grpSpPr>
            <p:sp>
              <p:nvSpPr>
                <p:cNvPr id="4" name="Snip Diagonal Corner Rectangle 3"/>
                <p:cNvSpPr/>
                <p:nvPr/>
              </p:nvSpPr>
              <p:spPr>
                <a:xfrm>
                  <a:off x="2134200" y="3430636"/>
                  <a:ext cx="1112927" cy="1374873"/>
                </a:xfrm>
                <a:prstGeom prst="snip2DiagRect">
                  <a:avLst>
                    <a:gd name="adj1" fmla="val 0"/>
                    <a:gd name="adj2" fmla="val 30952"/>
                  </a:avLst>
                </a:prstGeom>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cxnSp>
              <p:nvCxnSpPr>
                <p:cNvPr id="7" name="Straight Connector 6"/>
                <p:cNvCxnSpPr/>
                <p:nvPr/>
              </p:nvCxnSpPr>
              <p:spPr>
                <a:xfrm flipH="1">
                  <a:off x="2461531" y="3784176"/>
                  <a:ext cx="785596" cy="0"/>
                </a:xfrm>
                <a:prstGeom prst="line">
                  <a:avLst/>
                </a:prstGeom>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flipV="1">
                  <a:off x="2461531" y="3784176"/>
                  <a:ext cx="0" cy="1021333"/>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2134200" y="3430636"/>
                  <a:ext cx="327331" cy="353540"/>
                </a:xfrm>
                <a:prstGeom prst="line">
                  <a:avLst/>
                </a:prstGeom>
              </p:spPr>
              <p:style>
                <a:lnRef idx="1">
                  <a:schemeClr val="dk1"/>
                </a:lnRef>
                <a:fillRef idx="0">
                  <a:schemeClr val="dk1"/>
                </a:fillRef>
                <a:effectRef idx="0">
                  <a:schemeClr val="dk1"/>
                </a:effectRef>
                <a:fontRef idx="minor">
                  <a:schemeClr val="tx1"/>
                </a:fontRef>
              </p:style>
            </p:cxnSp>
          </p:grpSp>
          <p:sp>
            <p:nvSpPr>
              <p:cNvPr id="19" name="Donut 18"/>
              <p:cNvSpPr/>
              <p:nvPr/>
            </p:nvSpPr>
            <p:spPr>
              <a:xfrm>
                <a:off x="2581197" y="4150790"/>
                <a:ext cx="561183" cy="561183"/>
              </a:xfrm>
              <a:prstGeom prst="donut">
                <a:avLst>
                  <a:gd name="adj" fmla="val 36463"/>
                </a:avLst>
              </a:prstGeom>
              <a:ln w="3175" cmpd="sng">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21" name="Donut 20"/>
              <p:cNvSpPr/>
              <p:nvPr/>
            </p:nvSpPr>
            <p:spPr>
              <a:xfrm>
                <a:off x="2752219" y="3846799"/>
                <a:ext cx="222585" cy="222585"/>
              </a:xfrm>
              <a:prstGeom prst="donut">
                <a:avLst>
                  <a:gd name="adj" fmla="val 37171"/>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24" name="Isosceles Triangle 23"/>
            <p:cNvSpPr/>
            <p:nvPr/>
          </p:nvSpPr>
          <p:spPr>
            <a:xfrm flipV="1">
              <a:off x="1048258" y="4045022"/>
              <a:ext cx="3074123" cy="2650106"/>
            </a:xfrm>
            <a:prstGeom prst="triangle">
              <a:avLst/>
            </a:prstGeom>
            <a:noFill/>
            <a:ln w="12700">
              <a:solidFill>
                <a:schemeClr val="bg2">
                  <a:lumMod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Smiley Face 21"/>
            <p:cNvSpPr/>
            <p:nvPr/>
          </p:nvSpPr>
          <p:spPr>
            <a:xfrm>
              <a:off x="2139519" y="5826418"/>
              <a:ext cx="884297" cy="884297"/>
            </a:xfrm>
            <a:prstGeom prst="smileyFace">
              <a:avLst/>
            </a:prstGeom>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Freeform 27"/>
            <p:cNvSpPr/>
            <p:nvPr/>
          </p:nvSpPr>
          <p:spPr>
            <a:xfrm>
              <a:off x="1471592" y="4048420"/>
              <a:ext cx="573852" cy="724370"/>
            </a:xfrm>
            <a:custGeom>
              <a:avLst/>
              <a:gdLst>
                <a:gd name="connsiteX0" fmla="*/ 0 w 573852"/>
                <a:gd name="connsiteY0" fmla="*/ 724370 h 724370"/>
                <a:gd name="connsiteX1" fmla="*/ 225778 w 573852"/>
                <a:gd name="connsiteY1" fmla="*/ 630296 h 724370"/>
                <a:gd name="connsiteX2" fmla="*/ 442148 w 573852"/>
                <a:gd name="connsiteY2" fmla="*/ 451555 h 724370"/>
                <a:gd name="connsiteX3" fmla="*/ 545629 w 573852"/>
                <a:gd name="connsiteY3" fmla="*/ 244592 h 724370"/>
                <a:gd name="connsiteX4" fmla="*/ 573852 w 573852"/>
                <a:gd name="connsiteY4" fmla="*/ 0 h 724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852" h="724370">
                  <a:moveTo>
                    <a:pt x="0" y="724370"/>
                  </a:moveTo>
                  <a:cubicBezTo>
                    <a:pt x="76043" y="700067"/>
                    <a:pt x="152087" y="675765"/>
                    <a:pt x="225778" y="630296"/>
                  </a:cubicBezTo>
                  <a:cubicBezTo>
                    <a:pt x="299469" y="584827"/>
                    <a:pt x="388839" y="515839"/>
                    <a:pt x="442148" y="451555"/>
                  </a:cubicBezTo>
                  <a:cubicBezTo>
                    <a:pt x="495457" y="387271"/>
                    <a:pt x="523678" y="319851"/>
                    <a:pt x="545629" y="244592"/>
                  </a:cubicBezTo>
                  <a:cubicBezTo>
                    <a:pt x="567580" y="169333"/>
                    <a:pt x="573852" y="0"/>
                    <a:pt x="573852" y="0"/>
                  </a:cubicBezTo>
                </a:path>
              </a:pathLst>
            </a:custGeom>
            <a:ln w="12700" cmpd="sng">
              <a:solidFill>
                <a:schemeClr val="tx1">
                  <a:lumMod val="90000"/>
                  <a:lumOff val="10000"/>
                </a:schemeClr>
              </a:solidFill>
              <a:headEnd type="triangl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TextBox 28"/>
            <p:cNvSpPr txBox="1"/>
            <p:nvPr/>
          </p:nvSpPr>
          <p:spPr>
            <a:xfrm>
              <a:off x="1655644" y="4268875"/>
              <a:ext cx="389800" cy="276999"/>
            </a:xfrm>
            <a:prstGeom prst="rect">
              <a:avLst/>
            </a:prstGeom>
            <a:noFill/>
          </p:spPr>
          <p:txBody>
            <a:bodyPr wrap="none" rtlCol="0">
              <a:spAutoFit/>
            </a:bodyPr>
            <a:lstStyle/>
            <a:p>
              <a:r>
                <a:rPr lang="en-US" sz="1200" dirty="0" smtClean="0">
                  <a:solidFill>
                    <a:schemeClr val="tx1">
                      <a:lumMod val="90000"/>
                      <a:lumOff val="10000"/>
                    </a:schemeClr>
                  </a:solidFill>
                </a:rPr>
                <a:t>60º</a:t>
              </a:r>
              <a:endParaRPr lang="en-US" sz="1200" dirty="0">
                <a:solidFill>
                  <a:schemeClr val="tx1">
                    <a:lumMod val="90000"/>
                    <a:lumOff val="10000"/>
                  </a:schemeClr>
                </a:solidFill>
              </a:endParaRPr>
            </a:p>
          </p:txBody>
        </p:sp>
      </p:grpSp>
      <p:sp>
        <p:nvSpPr>
          <p:cNvPr id="31" name="TextBox 30"/>
          <p:cNvSpPr txBox="1"/>
          <p:nvPr/>
        </p:nvSpPr>
        <p:spPr>
          <a:xfrm>
            <a:off x="5211704" y="3264537"/>
            <a:ext cx="3734740" cy="2031325"/>
          </a:xfrm>
          <a:prstGeom prst="rect">
            <a:avLst/>
          </a:prstGeom>
          <a:noFill/>
        </p:spPr>
        <p:txBody>
          <a:bodyPr wrap="square" rtlCol="0">
            <a:spAutoFit/>
          </a:bodyPr>
          <a:lstStyle/>
          <a:p>
            <a:pPr marL="285750" indent="-285750">
              <a:buFont typeface="Arial"/>
              <a:buChar char="•"/>
            </a:pPr>
            <a:r>
              <a:rPr lang="en-US" dirty="0" smtClean="0">
                <a:solidFill>
                  <a:srgbClr val="6D6452"/>
                </a:solidFill>
              </a:rPr>
              <a:t>Distance between speakers = distance from each speaker to listener</a:t>
            </a:r>
          </a:p>
          <a:p>
            <a:pPr marL="285750" indent="-285750">
              <a:buFont typeface="Arial"/>
              <a:buChar char="•"/>
            </a:pPr>
            <a:endParaRPr lang="en-US" dirty="0" smtClean="0">
              <a:solidFill>
                <a:srgbClr val="6D6452"/>
              </a:solidFill>
            </a:endParaRPr>
          </a:p>
          <a:p>
            <a:pPr marL="285750" indent="-285750">
              <a:buFont typeface="Arial"/>
              <a:buChar char="•"/>
            </a:pPr>
            <a:r>
              <a:rPr lang="en-US" dirty="0" smtClean="0">
                <a:solidFill>
                  <a:srgbClr val="6D6452"/>
                </a:solidFill>
              </a:rPr>
              <a:t>Speakers not too far apart – it’s better to err on the side of being too close together.</a:t>
            </a:r>
            <a:endParaRPr lang="en-US" dirty="0">
              <a:solidFill>
                <a:srgbClr val="6D6452"/>
              </a:solidFill>
            </a:endParaRPr>
          </a:p>
        </p:txBody>
      </p:sp>
    </p:spTree>
    <p:extLst>
      <p:ext uri="{BB962C8B-B14F-4D97-AF65-F5344CB8AC3E}">
        <p14:creationId xmlns:p14="http://schemas.microsoft.com/office/powerpoint/2010/main" val="2998979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Boundary Effect</a:t>
            </a:r>
            <a:endParaRPr lang="en-US" dirty="0"/>
          </a:p>
        </p:txBody>
      </p:sp>
      <p:sp>
        <p:nvSpPr>
          <p:cNvPr id="3" name="Content Placeholder 2"/>
          <p:cNvSpPr>
            <a:spLocks noGrp="1"/>
          </p:cNvSpPr>
          <p:nvPr>
            <p:ph idx="1"/>
          </p:nvPr>
        </p:nvSpPr>
        <p:spPr/>
        <p:txBody>
          <a:bodyPr/>
          <a:lstStyle/>
          <a:p>
            <a:r>
              <a:rPr lang="en-US" dirty="0" smtClean="0"/>
              <a:t>As you move a speaker closer and closer to a boundary, the delay between the direct sound and the reflected sound decreases.</a:t>
            </a:r>
          </a:p>
          <a:p>
            <a:pPr lvl="1"/>
            <a:r>
              <a:rPr lang="en-US" dirty="0" smtClean="0"/>
              <a:t>The two signals become less and less out-of-phase.</a:t>
            </a:r>
            <a:endParaRPr lang="en-US" dirty="0"/>
          </a:p>
        </p:txBody>
      </p:sp>
      <p:pic>
        <p:nvPicPr>
          <p:cNvPr id="69" name="Picture 68" descr="Screen shot 2014-03-30 at 6.37.12 P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0" y="4758090"/>
            <a:ext cx="3638663" cy="1963384"/>
          </a:xfrm>
          <a:prstGeom prst="rect">
            <a:avLst/>
          </a:prstGeom>
        </p:spPr>
      </p:pic>
      <p:grpSp>
        <p:nvGrpSpPr>
          <p:cNvPr id="76" name="Group 75"/>
          <p:cNvGrpSpPr/>
          <p:nvPr/>
        </p:nvGrpSpPr>
        <p:grpSpPr>
          <a:xfrm>
            <a:off x="120952" y="2636833"/>
            <a:ext cx="4632479" cy="3508807"/>
            <a:chOff x="120952" y="2636833"/>
            <a:chExt cx="4632479" cy="3508807"/>
          </a:xfrm>
        </p:grpSpPr>
        <p:grpSp>
          <p:nvGrpSpPr>
            <p:cNvPr id="68" name="Group 67"/>
            <p:cNvGrpSpPr/>
            <p:nvPr/>
          </p:nvGrpSpPr>
          <p:grpSpPr>
            <a:xfrm>
              <a:off x="120952" y="2782320"/>
              <a:ext cx="4632479" cy="3363320"/>
              <a:chOff x="120952" y="2782320"/>
              <a:chExt cx="4632479" cy="3363320"/>
            </a:xfrm>
          </p:grpSpPr>
          <p:grpSp>
            <p:nvGrpSpPr>
              <p:cNvPr id="48" name="Group 47"/>
              <p:cNvGrpSpPr/>
              <p:nvPr/>
            </p:nvGrpSpPr>
            <p:grpSpPr>
              <a:xfrm>
                <a:off x="1888206" y="2782320"/>
                <a:ext cx="1112927" cy="1374873"/>
                <a:chOff x="5540273" y="3430636"/>
                <a:chExt cx="1112927" cy="1374873"/>
              </a:xfrm>
            </p:grpSpPr>
            <p:grpSp>
              <p:nvGrpSpPr>
                <p:cNvPr id="49" name="Group 48"/>
                <p:cNvGrpSpPr/>
                <p:nvPr/>
              </p:nvGrpSpPr>
              <p:grpSpPr>
                <a:xfrm flipH="1">
                  <a:off x="5540273" y="3430636"/>
                  <a:ext cx="1112927" cy="1374873"/>
                  <a:chOff x="2134200" y="3430636"/>
                  <a:chExt cx="1112927" cy="1374873"/>
                </a:xfrm>
              </p:grpSpPr>
              <p:sp>
                <p:nvSpPr>
                  <p:cNvPr id="52" name="Snip Diagonal Corner Rectangle 51"/>
                  <p:cNvSpPr/>
                  <p:nvPr/>
                </p:nvSpPr>
                <p:spPr>
                  <a:xfrm>
                    <a:off x="2134200" y="3430636"/>
                    <a:ext cx="1112927" cy="1374873"/>
                  </a:xfrm>
                  <a:prstGeom prst="snip2DiagRect">
                    <a:avLst>
                      <a:gd name="adj1" fmla="val 0"/>
                      <a:gd name="adj2" fmla="val 30952"/>
                    </a:avLst>
                  </a:prstGeom>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cxnSp>
                <p:nvCxnSpPr>
                  <p:cNvPr id="53" name="Straight Connector 52"/>
                  <p:cNvCxnSpPr/>
                  <p:nvPr/>
                </p:nvCxnSpPr>
                <p:spPr>
                  <a:xfrm flipH="1">
                    <a:off x="2461531" y="3784176"/>
                    <a:ext cx="785596" cy="0"/>
                  </a:xfrm>
                  <a:prstGeom prst="line">
                    <a:avLst/>
                  </a:prstGeom>
                  <a:ln/>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flipV="1">
                    <a:off x="2461531" y="3784176"/>
                    <a:ext cx="0" cy="1021333"/>
                  </a:xfrm>
                  <a:prstGeom prst="line">
                    <a:avLst/>
                  </a:prstGeom>
                </p:spPr>
                <p:style>
                  <a:lnRef idx="1">
                    <a:schemeClr val="dk1"/>
                  </a:lnRef>
                  <a:fillRef idx="0">
                    <a:schemeClr val="dk1"/>
                  </a:fillRef>
                  <a:effectRef idx="0">
                    <a:schemeClr val="dk1"/>
                  </a:effectRef>
                  <a:fontRef idx="minor">
                    <a:schemeClr val="tx1"/>
                  </a:fontRef>
                </p:style>
              </p:cxnSp>
              <p:cxnSp>
                <p:nvCxnSpPr>
                  <p:cNvPr id="55" name="Straight Connector 54"/>
                  <p:cNvCxnSpPr/>
                  <p:nvPr/>
                </p:nvCxnSpPr>
                <p:spPr>
                  <a:xfrm>
                    <a:off x="2134200" y="3430636"/>
                    <a:ext cx="327331" cy="353540"/>
                  </a:xfrm>
                  <a:prstGeom prst="line">
                    <a:avLst/>
                  </a:prstGeom>
                </p:spPr>
                <p:style>
                  <a:lnRef idx="1">
                    <a:schemeClr val="dk1"/>
                  </a:lnRef>
                  <a:fillRef idx="0">
                    <a:schemeClr val="dk1"/>
                  </a:fillRef>
                  <a:effectRef idx="0">
                    <a:schemeClr val="dk1"/>
                  </a:effectRef>
                  <a:fontRef idx="minor">
                    <a:schemeClr val="tx1"/>
                  </a:fontRef>
                </p:style>
              </p:cxnSp>
            </p:grpSp>
            <p:sp>
              <p:nvSpPr>
                <p:cNvPr id="50" name="Donut 49"/>
                <p:cNvSpPr/>
                <p:nvPr/>
              </p:nvSpPr>
              <p:spPr>
                <a:xfrm>
                  <a:off x="5645019" y="4150790"/>
                  <a:ext cx="561183" cy="561183"/>
                </a:xfrm>
                <a:prstGeom prst="donut">
                  <a:avLst>
                    <a:gd name="adj" fmla="val 36463"/>
                  </a:avLst>
                </a:prstGeom>
                <a:ln w="3175" cmpd="sng">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1" name="Donut 50"/>
                <p:cNvSpPr/>
                <p:nvPr/>
              </p:nvSpPr>
              <p:spPr>
                <a:xfrm>
                  <a:off x="5814561" y="3846799"/>
                  <a:ext cx="222585" cy="222585"/>
                </a:xfrm>
                <a:prstGeom prst="donut">
                  <a:avLst>
                    <a:gd name="adj" fmla="val 37171"/>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56" name="Parallelogram 55"/>
              <p:cNvSpPr/>
              <p:nvPr/>
            </p:nvSpPr>
            <p:spPr>
              <a:xfrm rot="16200000">
                <a:off x="2781906" y="4174115"/>
                <a:ext cx="3035905" cy="907145"/>
              </a:xfrm>
              <a:prstGeom prst="parallelogram">
                <a:avLst>
                  <a:gd name="adj" fmla="val 49588"/>
                </a:avLst>
              </a:prstGeom>
              <a:solidFill>
                <a:schemeClr val="accent3">
                  <a:lumMod val="60000"/>
                  <a:lumOff val="4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5" name="Freeform 64"/>
              <p:cNvSpPr/>
              <p:nvPr/>
            </p:nvSpPr>
            <p:spPr>
              <a:xfrm>
                <a:off x="145143" y="4245429"/>
                <a:ext cx="3894667" cy="355655"/>
              </a:xfrm>
              <a:custGeom>
                <a:avLst/>
                <a:gdLst>
                  <a:gd name="connsiteX0" fmla="*/ 3894667 w 3894667"/>
                  <a:gd name="connsiteY0" fmla="*/ 181428 h 355655"/>
                  <a:gd name="connsiteX1" fmla="*/ 3640667 w 3894667"/>
                  <a:gd name="connsiteY1" fmla="*/ 350761 h 355655"/>
                  <a:gd name="connsiteX2" fmla="*/ 3253619 w 3894667"/>
                  <a:gd name="connsiteY2" fmla="*/ 12095 h 355655"/>
                  <a:gd name="connsiteX3" fmla="*/ 2890762 w 3894667"/>
                  <a:gd name="connsiteY3" fmla="*/ 338666 h 355655"/>
                  <a:gd name="connsiteX4" fmla="*/ 2503714 w 3894667"/>
                  <a:gd name="connsiteY4" fmla="*/ 0 h 355655"/>
                  <a:gd name="connsiteX5" fmla="*/ 2128762 w 3894667"/>
                  <a:gd name="connsiteY5" fmla="*/ 338666 h 355655"/>
                  <a:gd name="connsiteX6" fmla="*/ 1717524 w 3894667"/>
                  <a:gd name="connsiteY6" fmla="*/ 12095 h 355655"/>
                  <a:gd name="connsiteX7" fmla="*/ 1354667 w 3894667"/>
                  <a:gd name="connsiteY7" fmla="*/ 338666 h 355655"/>
                  <a:gd name="connsiteX8" fmla="*/ 979714 w 3894667"/>
                  <a:gd name="connsiteY8" fmla="*/ 12095 h 355655"/>
                  <a:gd name="connsiteX9" fmla="*/ 628952 w 3894667"/>
                  <a:gd name="connsiteY9" fmla="*/ 326571 h 355655"/>
                  <a:gd name="connsiteX10" fmla="*/ 338667 w 3894667"/>
                  <a:gd name="connsiteY10" fmla="*/ 12095 h 355655"/>
                  <a:gd name="connsiteX11" fmla="*/ 0 w 3894667"/>
                  <a:gd name="connsiteY11" fmla="*/ 326571 h 35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94667" h="355655">
                    <a:moveTo>
                      <a:pt x="3894667" y="181428"/>
                    </a:moveTo>
                    <a:cubicBezTo>
                      <a:pt x="3821087" y="280205"/>
                      <a:pt x="3747508" y="378983"/>
                      <a:pt x="3640667" y="350761"/>
                    </a:cubicBezTo>
                    <a:cubicBezTo>
                      <a:pt x="3533826" y="322539"/>
                      <a:pt x="3378603" y="14111"/>
                      <a:pt x="3253619" y="12095"/>
                    </a:cubicBezTo>
                    <a:cubicBezTo>
                      <a:pt x="3128635" y="10079"/>
                      <a:pt x="3015746" y="340682"/>
                      <a:pt x="2890762" y="338666"/>
                    </a:cubicBezTo>
                    <a:cubicBezTo>
                      <a:pt x="2765778" y="336650"/>
                      <a:pt x="2630714" y="0"/>
                      <a:pt x="2503714" y="0"/>
                    </a:cubicBezTo>
                    <a:cubicBezTo>
                      <a:pt x="2376714" y="0"/>
                      <a:pt x="2259794" y="336650"/>
                      <a:pt x="2128762" y="338666"/>
                    </a:cubicBezTo>
                    <a:cubicBezTo>
                      <a:pt x="1997730" y="340682"/>
                      <a:pt x="1846540" y="12095"/>
                      <a:pt x="1717524" y="12095"/>
                    </a:cubicBezTo>
                    <a:cubicBezTo>
                      <a:pt x="1588508" y="12095"/>
                      <a:pt x="1477635" y="338666"/>
                      <a:pt x="1354667" y="338666"/>
                    </a:cubicBezTo>
                    <a:cubicBezTo>
                      <a:pt x="1231699" y="338666"/>
                      <a:pt x="1100666" y="14111"/>
                      <a:pt x="979714" y="12095"/>
                    </a:cubicBezTo>
                    <a:cubicBezTo>
                      <a:pt x="858761" y="10079"/>
                      <a:pt x="735793" y="326571"/>
                      <a:pt x="628952" y="326571"/>
                    </a:cubicBezTo>
                    <a:cubicBezTo>
                      <a:pt x="522111" y="326571"/>
                      <a:pt x="443492" y="12095"/>
                      <a:pt x="338667" y="12095"/>
                    </a:cubicBezTo>
                    <a:cubicBezTo>
                      <a:pt x="233842" y="12095"/>
                      <a:pt x="0" y="326571"/>
                      <a:pt x="0" y="326571"/>
                    </a:cubicBezTo>
                  </a:path>
                </a:pathLst>
              </a:custGeom>
              <a:ln w="28575" cmpd="sng">
                <a:solidFill>
                  <a:srgbClr val="302C2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 name="Freeform 65"/>
              <p:cNvSpPr/>
              <p:nvPr/>
            </p:nvSpPr>
            <p:spPr>
              <a:xfrm>
                <a:off x="2261810" y="3681629"/>
                <a:ext cx="1778000" cy="743975"/>
              </a:xfrm>
              <a:custGeom>
                <a:avLst/>
                <a:gdLst>
                  <a:gd name="connsiteX0" fmla="*/ 0 w 1765904"/>
                  <a:gd name="connsiteY0" fmla="*/ 104179 h 721036"/>
                  <a:gd name="connsiteX1" fmla="*/ 290285 w 1765904"/>
                  <a:gd name="connsiteY1" fmla="*/ 19513 h 721036"/>
                  <a:gd name="connsiteX2" fmla="*/ 483809 w 1765904"/>
                  <a:gd name="connsiteY2" fmla="*/ 430751 h 721036"/>
                  <a:gd name="connsiteX3" fmla="*/ 943428 w 1765904"/>
                  <a:gd name="connsiteY3" fmla="*/ 261417 h 721036"/>
                  <a:gd name="connsiteX4" fmla="*/ 1173238 w 1765904"/>
                  <a:gd name="connsiteY4" fmla="*/ 660560 h 721036"/>
                  <a:gd name="connsiteX5" fmla="*/ 1608666 w 1765904"/>
                  <a:gd name="connsiteY5" fmla="*/ 467036 h 721036"/>
                  <a:gd name="connsiteX6" fmla="*/ 1765904 w 1765904"/>
                  <a:gd name="connsiteY6" fmla="*/ 721036 h 72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5904" h="721036">
                    <a:moveTo>
                      <a:pt x="0" y="104179"/>
                    </a:moveTo>
                    <a:cubicBezTo>
                      <a:pt x="104825" y="34631"/>
                      <a:pt x="209650" y="-34916"/>
                      <a:pt x="290285" y="19513"/>
                    </a:cubicBezTo>
                    <a:cubicBezTo>
                      <a:pt x="370920" y="73942"/>
                      <a:pt x="374952" y="390434"/>
                      <a:pt x="483809" y="430751"/>
                    </a:cubicBezTo>
                    <a:cubicBezTo>
                      <a:pt x="592666" y="471068"/>
                      <a:pt x="828523" y="223116"/>
                      <a:pt x="943428" y="261417"/>
                    </a:cubicBezTo>
                    <a:cubicBezTo>
                      <a:pt x="1058333" y="299718"/>
                      <a:pt x="1062365" y="626290"/>
                      <a:pt x="1173238" y="660560"/>
                    </a:cubicBezTo>
                    <a:cubicBezTo>
                      <a:pt x="1284111" y="694830"/>
                      <a:pt x="1509888" y="456957"/>
                      <a:pt x="1608666" y="467036"/>
                    </a:cubicBezTo>
                    <a:cubicBezTo>
                      <a:pt x="1707444" y="477115"/>
                      <a:pt x="1765904" y="721036"/>
                      <a:pt x="1765904" y="721036"/>
                    </a:cubicBezTo>
                  </a:path>
                </a:pathLst>
              </a:custGeom>
              <a:ln w="28575" cmpd="sng">
                <a:solidFill>
                  <a:srgbClr val="302C2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7" name="Freeform 66"/>
              <p:cNvSpPr/>
              <p:nvPr/>
            </p:nvSpPr>
            <p:spPr>
              <a:xfrm>
                <a:off x="120952" y="3631273"/>
                <a:ext cx="2152953" cy="589200"/>
              </a:xfrm>
              <a:custGeom>
                <a:avLst/>
                <a:gdLst>
                  <a:gd name="connsiteX0" fmla="*/ 2152953 w 2152953"/>
                  <a:gd name="connsiteY0" fmla="*/ 142441 h 589200"/>
                  <a:gd name="connsiteX1" fmla="*/ 1923143 w 2152953"/>
                  <a:gd name="connsiteY1" fmla="*/ 9394 h 589200"/>
                  <a:gd name="connsiteX2" fmla="*/ 1657048 w 2152953"/>
                  <a:gd name="connsiteY2" fmla="*/ 372251 h 589200"/>
                  <a:gd name="connsiteX3" fmla="*/ 1233715 w 2152953"/>
                  <a:gd name="connsiteY3" fmla="*/ 118251 h 589200"/>
                  <a:gd name="connsiteX4" fmla="*/ 931334 w 2152953"/>
                  <a:gd name="connsiteY4" fmla="*/ 493203 h 589200"/>
                  <a:gd name="connsiteX5" fmla="*/ 544286 w 2152953"/>
                  <a:gd name="connsiteY5" fmla="*/ 227108 h 589200"/>
                  <a:gd name="connsiteX6" fmla="*/ 217715 w 2152953"/>
                  <a:gd name="connsiteY6" fmla="*/ 577870 h 589200"/>
                  <a:gd name="connsiteX7" fmla="*/ 0 w 2152953"/>
                  <a:gd name="connsiteY7" fmla="*/ 469013 h 58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2953" h="589200">
                    <a:moveTo>
                      <a:pt x="2152953" y="142441"/>
                    </a:moveTo>
                    <a:cubicBezTo>
                      <a:pt x="2079373" y="56766"/>
                      <a:pt x="2005794" y="-28908"/>
                      <a:pt x="1923143" y="9394"/>
                    </a:cubicBezTo>
                    <a:cubicBezTo>
                      <a:pt x="1840492" y="47696"/>
                      <a:pt x="1771953" y="354108"/>
                      <a:pt x="1657048" y="372251"/>
                    </a:cubicBezTo>
                    <a:cubicBezTo>
                      <a:pt x="1542143" y="390394"/>
                      <a:pt x="1354667" y="98092"/>
                      <a:pt x="1233715" y="118251"/>
                    </a:cubicBezTo>
                    <a:cubicBezTo>
                      <a:pt x="1112763" y="138410"/>
                      <a:pt x="1046239" y="475060"/>
                      <a:pt x="931334" y="493203"/>
                    </a:cubicBezTo>
                    <a:cubicBezTo>
                      <a:pt x="816429" y="511346"/>
                      <a:pt x="663222" y="212997"/>
                      <a:pt x="544286" y="227108"/>
                    </a:cubicBezTo>
                    <a:cubicBezTo>
                      <a:pt x="425350" y="241219"/>
                      <a:pt x="308429" y="537553"/>
                      <a:pt x="217715" y="577870"/>
                    </a:cubicBezTo>
                    <a:cubicBezTo>
                      <a:pt x="127001" y="618188"/>
                      <a:pt x="63500" y="543600"/>
                      <a:pt x="0" y="469013"/>
                    </a:cubicBezTo>
                  </a:path>
                </a:pathLst>
              </a:custGeom>
              <a:ln w="28575" cmpd="sng">
                <a:solidFill>
                  <a:srgbClr val="302C2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71" name="Freeform 70"/>
            <p:cNvSpPr/>
            <p:nvPr/>
          </p:nvSpPr>
          <p:spPr>
            <a:xfrm>
              <a:off x="3048000" y="2804160"/>
              <a:ext cx="731520" cy="416560"/>
            </a:xfrm>
            <a:custGeom>
              <a:avLst/>
              <a:gdLst>
                <a:gd name="connsiteX0" fmla="*/ 0 w 731520"/>
                <a:gd name="connsiteY0" fmla="*/ 91440 h 416560"/>
                <a:gd name="connsiteX1" fmla="*/ 0 w 731520"/>
                <a:gd name="connsiteY1" fmla="*/ 0 h 416560"/>
                <a:gd name="connsiteX2" fmla="*/ 731520 w 731520"/>
                <a:gd name="connsiteY2" fmla="*/ 294640 h 416560"/>
                <a:gd name="connsiteX3" fmla="*/ 731520 w 731520"/>
                <a:gd name="connsiteY3" fmla="*/ 416560 h 416560"/>
                <a:gd name="connsiteX4" fmla="*/ 731520 w 731520"/>
                <a:gd name="connsiteY4" fmla="*/ 416560 h 416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 h="416560">
                  <a:moveTo>
                    <a:pt x="0" y="91440"/>
                  </a:moveTo>
                  <a:lnTo>
                    <a:pt x="0" y="0"/>
                  </a:lnTo>
                  <a:lnTo>
                    <a:pt x="731520" y="294640"/>
                  </a:lnTo>
                  <a:lnTo>
                    <a:pt x="731520" y="416560"/>
                  </a:lnTo>
                  <a:lnTo>
                    <a:pt x="731520" y="416560"/>
                  </a:lnTo>
                </a:path>
              </a:pathLst>
            </a:custGeom>
            <a:ln w="190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4" name="TextBox 73"/>
            <p:cNvSpPr txBox="1"/>
            <p:nvPr/>
          </p:nvSpPr>
          <p:spPr>
            <a:xfrm rot="1289471">
              <a:off x="3190239" y="2636833"/>
              <a:ext cx="567658" cy="369332"/>
            </a:xfrm>
            <a:prstGeom prst="rect">
              <a:avLst/>
            </a:prstGeom>
            <a:noFill/>
          </p:spPr>
          <p:txBody>
            <a:bodyPr wrap="none" rtlCol="0">
              <a:spAutoFit/>
            </a:bodyPr>
            <a:lstStyle/>
            <a:p>
              <a:r>
                <a:rPr lang="en-US" dirty="0" smtClean="0"/>
                <a:t>2 ft. </a:t>
              </a:r>
              <a:endParaRPr lang="en-US" dirty="0"/>
            </a:p>
          </p:txBody>
        </p:sp>
      </p:grpSp>
      <p:grpSp>
        <p:nvGrpSpPr>
          <p:cNvPr id="78" name="Group 77"/>
          <p:cNvGrpSpPr/>
          <p:nvPr/>
        </p:nvGrpSpPr>
        <p:grpSpPr>
          <a:xfrm>
            <a:off x="5008774" y="2672527"/>
            <a:ext cx="3864429" cy="3434737"/>
            <a:chOff x="5008774" y="2672527"/>
            <a:chExt cx="3864429" cy="3434737"/>
          </a:xfrm>
        </p:grpSpPr>
        <p:grpSp>
          <p:nvGrpSpPr>
            <p:cNvPr id="57" name="Group 56"/>
            <p:cNvGrpSpPr/>
            <p:nvPr/>
          </p:nvGrpSpPr>
          <p:grpSpPr>
            <a:xfrm>
              <a:off x="5008774" y="2743944"/>
              <a:ext cx="3864429" cy="3363320"/>
              <a:chOff x="3689048" y="2675097"/>
              <a:chExt cx="3864429" cy="3363320"/>
            </a:xfrm>
          </p:grpSpPr>
          <p:grpSp>
            <p:nvGrpSpPr>
              <p:cNvPr id="4" name="Group 3"/>
              <p:cNvGrpSpPr/>
              <p:nvPr/>
            </p:nvGrpSpPr>
            <p:grpSpPr>
              <a:xfrm>
                <a:off x="5213706" y="2675097"/>
                <a:ext cx="1112927" cy="1374873"/>
                <a:chOff x="5540273" y="3430636"/>
                <a:chExt cx="1112927" cy="1374873"/>
              </a:xfrm>
            </p:grpSpPr>
            <p:grpSp>
              <p:nvGrpSpPr>
                <p:cNvPr id="5" name="Group 4"/>
                <p:cNvGrpSpPr/>
                <p:nvPr/>
              </p:nvGrpSpPr>
              <p:grpSpPr>
                <a:xfrm flipH="1">
                  <a:off x="5540273" y="3430636"/>
                  <a:ext cx="1112927" cy="1374873"/>
                  <a:chOff x="2134200" y="3430636"/>
                  <a:chExt cx="1112927" cy="1374873"/>
                </a:xfrm>
              </p:grpSpPr>
              <p:sp>
                <p:nvSpPr>
                  <p:cNvPr id="8" name="Snip Diagonal Corner Rectangle 7"/>
                  <p:cNvSpPr/>
                  <p:nvPr/>
                </p:nvSpPr>
                <p:spPr>
                  <a:xfrm>
                    <a:off x="2134200" y="3430636"/>
                    <a:ext cx="1112927" cy="1374873"/>
                  </a:xfrm>
                  <a:prstGeom prst="snip2DiagRect">
                    <a:avLst>
                      <a:gd name="adj1" fmla="val 0"/>
                      <a:gd name="adj2" fmla="val 30952"/>
                    </a:avLst>
                  </a:prstGeom>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cxnSp>
                <p:nvCxnSpPr>
                  <p:cNvPr id="9" name="Straight Connector 8"/>
                  <p:cNvCxnSpPr/>
                  <p:nvPr/>
                </p:nvCxnSpPr>
                <p:spPr>
                  <a:xfrm flipH="1">
                    <a:off x="2461531" y="3784176"/>
                    <a:ext cx="785596" cy="0"/>
                  </a:xfrm>
                  <a:prstGeom prst="line">
                    <a:avLst/>
                  </a:prstGeom>
                  <a:ln/>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V="1">
                    <a:off x="2461531" y="3784176"/>
                    <a:ext cx="0" cy="1021333"/>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2134200" y="3430636"/>
                    <a:ext cx="327331" cy="353540"/>
                  </a:xfrm>
                  <a:prstGeom prst="line">
                    <a:avLst/>
                  </a:prstGeom>
                </p:spPr>
                <p:style>
                  <a:lnRef idx="1">
                    <a:schemeClr val="dk1"/>
                  </a:lnRef>
                  <a:fillRef idx="0">
                    <a:schemeClr val="dk1"/>
                  </a:fillRef>
                  <a:effectRef idx="0">
                    <a:schemeClr val="dk1"/>
                  </a:effectRef>
                  <a:fontRef idx="minor">
                    <a:schemeClr val="tx1"/>
                  </a:fontRef>
                </p:style>
              </p:cxnSp>
            </p:grpSp>
            <p:sp>
              <p:nvSpPr>
                <p:cNvPr id="6" name="Donut 5"/>
                <p:cNvSpPr/>
                <p:nvPr/>
              </p:nvSpPr>
              <p:spPr>
                <a:xfrm>
                  <a:off x="5645019" y="4150790"/>
                  <a:ext cx="561183" cy="561183"/>
                </a:xfrm>
                <a:prstGeom prst="donut">
                  <a:avLst>
                    <a:gd name="adj" fmla="val 36463"/>
                  </a:avLst>
                </a:prstGeom>
                <a:ln w="3175" cmpd="sng">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7" name="Donut 6"/>
                <p:cNvSpPr/>
                <p:nvPr/>
              </p:nvSpPr>
              <p:spPr>
                <a:xfrm>
                  <a:off x="5814561" y="3846799"/>
                  <a:ext cx="222585" cy="222585"/>
                </a:xfrm>
                <a:prstGeom prst="donut">
                  <a:avLst>
                    <a:gd name="adj" fmla="val 37171"/>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12" name="Parallelogram 11"/>
              <p:cNvSpPr/>
              <p:nvPr/>
            </p:nvSpPr>
            <p:spPr>
              <a:xfrm rot="16200000">
                <a:off x="5581952" y="4066892"/>
                <a:ext cx="3035905" cy="907145"/>
              </a:xfrm>
              <a:prstGeom prst="parallelogram">
                <a:avLst>
                  <a:gd name="adj" fmla="val 49588"/>
                </a:avLst>
              </a:prstGeom>
              <a:solidFill>
                <a:schemeClr val="accent3">
                  <a:lumMod val="60000"/>
                  <a:lumOff val="4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Freeform 31"/>
              <p:cNvSpPr/>
              <p:nvPr/>
            </p:nvSpPr>
            <p:spPr>
              <a:xfrm>
                <a:off x="5600095" y="3609988"/>
                <a:ext cx="1270000" cy="792679"/>
              </a:xfrm>
              <a:custGeom>
                <a:avLst/>
                <a:gdLst>
                  <a:gd name="connsiteX0" fmla="*/ 0 w 1270000"/>
                  <a:gd name="connsiteY0" fmla="*/ 54869 h 792679"/>
                  <a:gd name="connsiteX1" fmla="*/ 362857 w 1270000"/>
                  <a:gd name="connsiteY1" fmla="*/ 42774 h 792679"/>
                  <a:gd name="connsiteX2" fmla="*/ 604762 w 1270000"/>
                  <a:gd name="connsiteY2" fmla="*/ 526583 h 792679"/>
                  <a:gd name="connsiteX3" fmla="*/ 1064381 w 1270000"/>
                  <a:gd name="connsiteY3" fmla="*/ 357250 h 792679"/>
                  <a:gd name="connsiteX4" fmla="*/ 1270000 w 1270000"/>
                  <a:gd name="connsiteY4" fmla="*/ 792679 h 792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00" h="792679">
                    <a:moveTo>
                      <a:pt x="0" y="54869"/>
                    </a:moveTo>
                    <a:cubicBezTo>
                      <a:pt x="131031" y="9512"/>
                      <a:pt x="262063" y="-35845"/>
                      <a:pt x="362857" y="42774"/>
                    </a:cubicBezTo>
                    <a:cubicBezTo>
                      <a:pt x="463651" y="121393"/>
                      <a:pt x="487841" y="474170"/>
                      <a:pt x="604762" y="526583"/>
                    </a:cubicBezTo>
                    <a:cubicBezTo>
                      <a:pt x="721683" y="578996"/>
                      <a:pt x="953508" y="312901"/>
                      <a:pt x="1064381" y="357250"/>
                    </a:cubicBezTo>
                    <a:cubicBezTo>
                      <a:pt x="1175254" y="401599"/>
                      <a:pt x="1270000" y="792679"/>
                      <a:pt x="1270000" y="792679"/>
                    </a:cubicBezTo>
                  </a:path>
                </a:pathLst>
              </a:custGeom>
              <a:ln w="28575" cmpd="sng">
                <a:solidFill>
                  <a:srgbClr val="302C2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 name="Freeform 44"/>
              <p:cNvSpPr/>
              <p:nvPr/>
            </p:nvSpPr>
            <p:spPr>
              <a:xfrm>
                <a:off x="3846286" y="4233324"/>
                <a:ext cx="3011714" cy="343570"/>
              </a:xfrm>
              <a:custGeom>
                <a:avLst/>
                <a:gdLst>
                  <a:gd name="connsiteX0" fmla="*/ 3011714 w 3011714"/>
                  <a:gd name="connsiteY0" fmla="*/ 169343 h 343570"/>
                  <a:gd name="connsiteX1" fmla="*/ 2745619 w 3011714"/>
                  <a:gd name="connsiteY1" fmla="*/ 338676 h 343570"/>
                  <a:gd name="connsiteX2" fmla="*/ 2455333 w 3011714"/>
                  <a:gd name="connsiteY2" fmla="*/ 9 h 343570"/>
                  <a:gd name="connsiteX3" fmla="*/ 2092476 w 3011714"/>
                  <a:gd name="connsiteY3" fmla="*/ 338676 h 343570"/>
                  <a:gd name="connsiteX4" fmla="*/ 1753809 w 3011714"/>
                  <a:gd name="connsiteY4" fmla="*/ 9 h 343570"/>
                  <a:gd name="connsiteX5" fmla="*/ 1403047 w 3011714"/>
                  <a:gd name="connsiteY5" fmla="*/ 326581 h 343570"/>
                  <a:gd name="connsiteX6" fmla="*/ 1028095 w 3011714"/>
                  <a:gd name="connsiteY6" fmla="*/ 9 h 343570"/>
                  <a:gd name="connsiteX7" fmla="*/ 665238 w 3011714"/>
                  <a:gd name="connsiteY7" fmla="*/ 326581 h 343570"/>
                  <a:gd name="connsiteX8" fmla="*/ 326571 w 3011714"/>
                  <a:gd name="connsiteY8" fmla="*/ 12105 h 343570"/>
                  <a:gd name="connsiteX9" fmla="*/ 0 w 3011714"/>
                  <a:gd name="connsiteY9" fmla="*/ 326581 h 34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1714" h="343570">
                    <a:moveTo>
                      <a:pt x="3011714" y="169343"/>
                    </a:moveTo>
                    <a:cubicBezTo>
                      <a:pt x="2925031" y="268120"/>
                      <a:pt x="2838349" y="366898"/>
                      <a:pt x="2745619" y="338676"/>
                    </a:cubicBezTo>
                    <a:cubicBezTo>
                      <a:pt x="2652889" y="310454"/>
                      <a:pt x="2564190" y="9"/>
                      <a:pt x="2455333" y="9"/>
                    </a:cubicBezTo>
                    <a:cubicBezTo>
                      <a:pt x="2346476" y="9"/>
                      <a:pt x="2209397" y="338676"/>
                      <a:pt x="2092476" y="338676"/>
                    </a:cubicBezTo>
                    <a:cubicBezTo>
                      <a:pt x="1975555" y="338676"/>
                      <a:pt x="1868714" y="2025"/>
                      <a:pt x="1753809" y="9"/>
                    </a:cubicBezTo>
                    <a:cubicBezTo>
                      <a:pt x="1638904" y="-2007"/>
                      <a:pt x="1523999" y="326581"/>
                      <a:pt x="1403047" y="326581"/>
                    </a:cubicBezTo>
                    <a:cubicBezTo>
                      <a:pt x="1282095" y="326581"/>
                      <a:pt x="1151063" y="9"/>
                      <a:pt x="1028095" y="9"/>
                    </a:cubicBezTo>
                    <a:cubicBezTo>
                      <a:pt x="905127" y="9"/>
                      <a:pt x="782159" y="324565"/>
                      <a:pt x="665238" y="326581"/>
                    </a:cubicBezTo>
                    <a:cubicBezTo>
                      <a:pt x="548317" y="328597"/>
                      <a:pt x="437444" y="12105"/>
                      <a:pt x="326571" y="12105"/>
                    </a:cubicBezTo>
                    <a:cubicBezTo>
                      <a:pt x="215698" y="12105"/>
                      <a:pt x="0" y="326581"/>
                      <a:pt x="0" y="326581"/>
                    </a:cubicBezTo>
                  </a:path>
                </a:pathLst>
              </a:custGeom>
              <a:ln w="28575" cmpd="sng">
                <a:solidFill>
                  <a:srgbClr val="302C2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 name="Freeform 46"/>
              <p:cNvSpPr/>
              <p:nvPr/>
            </p:nvSpPr>
            <p:spPr>
              <a:xfrm>
                <a:off x="3689048" y="3510027"/>
                <a:ext cx="1911047" cy="614449"/>
              </a:xfrm>
              <a:custGeom>
                <a:avLst/>
                <a:gdLst>
                  <a:gd name="connsiteX0" fmla="*/ 1911047 w 1911047"/>
                  <a:gd name="connsiteY0" fmla="*/ 154830 h 614449"/>
                  <a:gd name="connsiteX1" fmla="*/ 1705428 w 1911047"/>
                  <a:gd name="connsiteY1" fmla="*/ 9687 h 614449"/>
                  <a:gd name="connsiteX2" fmla="*/ 1439333 w 1911047"/>
                  <a:gd name="connsiteY2" fmla="*/ 396735 h 614449"/>
                  <a:gd name="connsiteX3" fmla="*/ 991809 w 1911047"/>
                  <a:gd name="connsiteY3" fmla="*/ 142735 h 614449"/>
                  <a:gd name="connsiteX4" fmla="*/ 689428 w 1911047"/>
                  <a:gd name="connsiteY4" fmla="*/ 517687 h 614449"/>
                  <a:gd name="connsiteX5" fmla="*/ 254000 w 1911047"/>
                  <a:gd name="connsiteY5" fmla="*/ 251592 h 614449"/>
                  <a:gd name="connsiteX6" fmla="*/ 0 w 1911047"/>
                  <a:gd name="connsiteY6" fmla="*/ 614449 h 6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11047" h="614449">
                    <a:moveTo>
                      <a:pt x="1911047" y="154830"/>
                    </a:moveTo>
                    <a:cubicBezTo>
                      <a:pt x="1847547" y="62100"/>
                      <a:pt x="1784047" y="-30630"/>
                      <a:pt x="1705428" y="9687"/>
                    </a:cubicBezTo>
                    <a:cubicBezTo>
                      <a:pt x="1626809" y="50004"/>
                      <a:pt x="1558269" y="374560"/>
                      <a:pt x="1439333" y="396735"/>
                    </a:cubicBezTo>
                    <a:cubicBezTo>
                      <a:pt x="1320397" y="418910"/>
                      <a:pt x="1116793" y="122576"/>
                      <a:pt x="991809" y="142735"/>
                    </a:cubicBezTo>
                    <a:cubicBezTo>
                      <a:pt x="866825" y="162894"/>
                      <a:pt x="812396" y="499544"/>
                      <a:pt x="689428" y="517687"/>
                    </a:cubicBezTo>
                    <a:cubicBezTo>
                      <a:pt x="566460" y="535830"/>
                      <a:pt x="368905" y="235465"/>
                      <a:pt x="254000" y="251592"/>
                    </a:cubicBezTo>
                    <a:cubicBezTo>
                      <a:pt x="139095" y="267719"/>
                      <a:pt x="0" y="614449"/>
                      <a:pt x="0" y="614449"/>
                    </a:cubicBezTo>
                  </a:path>
                </a:pathLst>
              </a:custGeom>
              <a:ln w="28575" cmpd="sng">
                <a:solidFill>
                  <a:srgbClr val="302C2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77" name="Group 76"/>
            <p:cNvGrpSpPr/>
            <p:nvPr/>
          </p:nvGrpSpPr>
          <p:grpSpPr>
            <a:xfrm>
              <a:off x="7630713" y="2672527"/>
              <a:ext cx="617026" cy="436433"/>
              <a:chOff x="7630713" y="2672527"/>
              <a:chExt cx="617026" cy="436433"/>
            </a:xfrm>
          </p:grpSpPr>
          <p:sp>
            <p:nvSpPr>
              <p:cNvPr id="73" name="Freeform 72"/>
              <p:cNvSpPr/>
              <p:nvPr/>
            </p:nvSpPr>
            <p:spPr>
              <a:xfrm>
                <a:off x="7670800" y="2854960"/>
                <a:ext cx="264160" cy="254000"/>
              </a:xfrm>
              <a:custGeom>
                <a:avLst/>
                <a:gdLst>
                  <a:gd name="connsiteX0" fmla="*/ 0 w 264160"/>
                  <a:gd name="connsiteY0" fmla="*/ 132080 h 254000"/>
                  <a:gd name="connsiteX1" fmla="*/ 0 w 264160"/>
                  <a:gd name="connsiteY1" fmla="*/ 0 h 254000"/>
                  <a:gd name="connsiteX2" fmla="*/ 264160 w 264160"/>
                  <a:gd name="connsiteY2" fmla="*/ 152400 h 254000"/>
                  <a:gd name="connsiteX3" fmla="*/ 264160 w 264160"/>
                  <a:gd name="connsiteY3" fmla="*/ 254000 h 254000"/>
                </a:gdLst>
                <a:ahLst/>
                <a:cxnLst>
                  <a:cxn ang="0">
                    <a:pos x="connsiteX0" y="connsiteY0"/>
                  </a:cxn>
                  <a:cxn ang="0">
                    <a:pos x="connsiteX1" y="connsiteY1"/>
                  </a:cxn>
                  <a:cxn ang="0">
                    <a:pos x="connsiteX2" y="connsiteY2"/>
                  </a:cxn>
                  <a:cxn ang="0">
                    <a:pos x="connsiteX3" y="connsiteY3"/>
                  </a:cxn>
                </a:cxnLst>
                <a:rect l="l" t="t" r="r" b="b"/>
                <a:pathLst>
                  <a:path w="264160" h="254000">
                    <a:moveTo>
                      <a:pt x="0" y="132080"/>
                    </a:moveTo>
                    <a:lnTo>
                      <a:pt x="0" y="0"/>
                    </a:lnTo>
                    <a:lnTo>
                      <a:pt x="264160" y="152400"/>
                    </a:lnTo>
                    <a:lnTo>
                      <a:pt x="264160" y="254000"/>
                    </a:lnTo>
                  </a:path>
                </a:pathLst>
              </a:custGeom>
              <a:ln w="19050" cmpd="sng">
                <a:solidFill>
                  <a:srgbClr val="302C2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5" name="TextBox 74"/>
              <p:cNvSpPr txBox="1"/>
              <p:nvPr/>
            </p:nvSpPr>
            <p:spPr>
              <a:xfrm rot="1996597">
                <a:off x="7630713" y="2672527"/>
                <a:ext cx="617026" cy="369332"/>
              </a:xfrm>
              <a:prstGeom prst="rect">
                <a:avLst/>
              </a:prstGeom>
              <a:noFill/>
            </p:spPr>
            <p:txBody>
              <a:bodyPr wrap="none" rtlCol="0">
                <a:spAutoFit/>
              </a:bodyPr>
              <a:lstStyle/>
              <a:p>
                <a:r>
                  <a:rPr lang="en-US" dirty="0" smtClean="0"/>
                  <a:t>6 in.</a:t>
                </a:r>
                <a:endParaRPr lang="en-US" dirty="0"/>
              </a:p>
            </p:txBody>
          </p:sp>
        </p:grpSp>
      </p:grpSp>
      <p:pic>
        <p:nvPicPr>
          <p:cNvPr id="70" name="Picture 69" descr="Screen shot 2014-03-30 at 6.36.40 P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6508" y="4758089"/>
            <a:ext cx="3686073" cy="1966983"/>
          </a:xfrm>
          <a:prstGeom prst="rect">
            <a:avLst/>
          </a:prstGeom>
        </p:spPr>
      </p:pic>
    </p:spTree>
    <p:extLst>
      <p:ext uri="{BB962C8B-B14F-4D97-AF65-F5344CB8AC3E}">
        <p14:creationId xmlns:p14="http://schemas.microsoft.com/office/powerpoint/2010/main" val="280469776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fade">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500"/>
                                        <p:tgtEl>
                                          <p:spTgt spid="7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Boundary Effect</a:t>
            </a:r>
            <a:endParaRPr lang="en-US" dirty="0"/>
          </a:p>
        </p:txBody>
      </p:sp>
      <p:sp>
        <p:nvSpPr>
          <p:cNvPr id="3" name="Content Placeholder 2"/>
          <p:cNvSpPr>
            <a:spLocks noGrp="1"/>
          </p:cNvSpPr>
          <p:nvPr>
            <p:ph idx="1"/>
          </p:nvPr>
        </p:nvSpPr>
        <p:spPr/>
        <p:txBody>
          <a:bodyPr/>
          <a:lstStyle/>
          <a:p>
            <a:r>
              <a:rPr lang="en-US" dirty="0" smtClean="0"/>
              <a:t>Comb filtering reduces as a speaker gets closer to a boundary, and </a:t>
            </a:r>
            <a:r>
              <a:rPr lang="en-US" i="1" dirty="0" smtClean="0">
                <a:solidFill>
                  <a:schemeClr val="tx1"/>
                </a:solidFill>
              </a:rPr>
              <a:t>low frequencies begin to be reinforced more</a:t>
            </a:r>
            <a:r>
              <a:rPr lang="en-US" dirty="0" smtClean="0"/>
              <a:t>, for two reasons:</a:t>
            </a:r>
          </a:p>
          <a:p>
            <a:pPr lvl="1">
              <a:buFont typeface="+mj-lt"/>
              <a:buAutoNum type="arabicPeriod"/>
            </a:pPr>
            <a:r>
              <a:rPr lang="en-US" dirty="0" smtClean="0"/>
              <a:t>Longer wavelengths shift less at a given delay than higher frequencies</a:t>
            </a:r>
          </a:p>
          <a:p>
            <a:pPr lvl="1">
              <a:buFont typeface="+mj-lt"/>
              <a:buAutoNum type="arabicPeriod"/>
            </a:pPr>
            <a:r>
              <a:rPr lang="en-US" dirty="0" smtClean="0"/>
              <a:t>Low frequencies are transmitted better by a speaker off-axis.</a:t>
            </a:r>
          </a:p>
          <a:p>
            <a:pPr lvl="1"/>
            <a:endParaRPr lang="en-US" dirty="0"/>
          </a:p>
        </p:txBody>
      </p:sp>
      <p:sp>
        <p:nvSpPr>
          <p:cNvPr id="4" name="Freeform 3"/>
          <p:cNvSpPr/>
          <p:nvPr/>
        </p:nvSpPr>
        <p:spPr>
          <a:xfrm>
            <a:off x="1548190" y="3305919"/>
            <a:ext cx="5225143" cy="734006"/>
          </a:xfrm>
          <a:custGeom>
            <a:avLst/>
            <a:gdLst>
              <a:gd name="connsiteX0" fmla="*/ 0 w 5225143"/>
              <a:gd name="connsiteY0" fmla="*/ 407319 h 734006"/>
              <a:gd name="connsiteX1" fmla="*/ 1112762 w 5225143"/>
              <a:gd name="connsiteY1" fmla="*/ 8176 h 734006"/>
              <a:gd name="connsiteX2" fmla="*/ 2564191 w 5225143"/>
              <a:gd name="connsiteY2" fmla="*/ 733891 h 734006"/>
              <a:gd name="connsiteX3" fmla="*/ 3943048 w 5225143"/>
              <a:gd name="connsiteY3" fmla="*/ 68652 h 734006"/>
              <a:gd name="connsiteX4" fmla="*/ 5225143 w 5225143"/>
              <a:gd name="connsiteY4" fmla="*/ 588748 h 734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5143" h="734006">
                <a:moveTo>
                  <a:pt x="0" y="407319"/>
                </a:moveTo>
                <a:cubicBezTo>
                  <a:pt x="342698" y="180533"/>
                  <a:pt x="685397" y="-46253"/>
                  <a:pt x="1112762" y="8176"/>
                </a:cubicBezTo>
                <a:cubicBezTo>
                  <a:pt x="1540127" y="62605"/>
                  <a:pt x="2092477" y="723812"/>
                  <a:pt x="2564191" y="733891"/>
                </a:cubicBezTo>
                <a:cubicBezTo>
                  <a:pt x="3035905" y="743970"/>
                  <a:pt x="3499556" y="92842"/>
                  <a:pt x="3943048" y="68652"/>
                </a:cubicBezTo>
                <a:cubicBezTo>
                  <a:pt x="4386540" y="44461"/>
                  <a:pt x="4805841" y="316604"/>
                  <a:pt x="5225143" y="588748"/>
                </a:cubicBezTo>
              </a:path>
            </a:pathLst>
          </a:custGeom>
          <a:ln w="28575" cmpd="sng">
            <a:solidFill>
              <a:srgbClr val="302C2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Freeform 4"/>
          <p:cNvSpPr/>
          <p:nvPr/>
        </p:nvSpPr>
        <p:spPr>
          <a:xfrm>
            <a:off x="2104572" y="4040040"/>
            <a:ext cx="5225143" cy="734006"/>
          </a:xfrm>
          <a:custGeom>
            <a:avLst/>
            <a:gdLst>
              <a:gd name="connsiteX0" fmla="*/ 0 w 5225143"/>
              <a:gd name="connsiteY0" fmla="*/ 407319 h 734006"/>
              <a:gd name="connsiteX1" fmla="*/ 1112762 w 5225143"/>
              <a:gd name="connsiteY1" fmla="*/ 8176 h 734006"/>
              <a:gd name="connsiteX2" fmla="*/ 2564191 w 5225143"/>
              <a:gd name="connsiteY2" fmla="*/ 733891 h 734006"/>
              <a:gd name="connsiteX3" fmla="*/ 3943048 w 5225143"/>
              <a:gd name="connsiteY3" fmla="*/ 68652 h 734006"/>
              <a:gd name="connsiteX4" fmla="*/ 5225143 w 5225143"/>
              <a:gd name="connsiteY4" fmla="*/ 588748 h 734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5143" h="734006">
                <a:moveTo>
                  <a:pt x="0" y="407319"/>
                </a:moveTo>
                <a:cubicBezTo>
                  <a:pt x="342698" y="180533"/>
                  <a:pt x="685397" y="-46253"/>
                  <a:pt x="1112762" y="8176"/>
                </a:cubicBezTo>
                <a:cubicBezTo>
                  <a:pt x="1540127" y="62605"/>
                  <a:pt x="2092477" y="723812"/>
                  <a:pt x="2564191" y="733891"/>
                </a:cubicBezTo>
                <a:cubicBezTo>
                  <a:pt x="3035905" y="743970"/>
                  <a:pt x="3499556" y="92842"/>
                  <a:pt x="3943048" y="68652"/>
                </a:cubicBezTo>
                <a:cubicBezTo>
                  <a:pt x="4386540" y="44461"/>
                  <a:pt x="4805841" y="316604"/>
                  <a:pt x="5225143" y="588748"/>
                </a:cubicBezTo>
              </a:path>
            </a:pathLst>
          </a:custGeom>
          <a:ln w="28575" cmpd="sng">
            <a:solidFill>
              <a:srgbClr val="302C2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a:off x="1548190" y="5229297"/>
            <a:ext cx="4293810" cy="528060"/>
          </a:xfrm>
          <a:custGeom>
            <a:avLst/>
            <a:gdLst>
              <a:gd name="connsiteX0" fmla="*/ 0 w 4293810"/>
              <a:gd name="connsiteY0" fmla="*/ 261941 h 528060"/>
              <a:gd name="connsiteX1" fmla="*/ 471715 w 4293810"/>
              <a:gd name="connsiteY1" fmla="*/ 7941 h 528060"/>
              <a:gd name="connsiteX2" fmla="*/ 1221620 w 4293810"/>
              <a:gd name="connsiteY2" fmla="*/ 528036 h 528060"/>
              <a:gd name="connsiteX3" fmla="*/ 1898953 w 4293810"/>
              <a:gd name="connsiteY3" fmla="*/ 32132 h 528060"/>
              <a:gd name="connsiteX4" fmla="*/ 2600477 w 4293810"/>
              <a:gd name="connsiteY4" fmla="*/ 467560 h 528060"/>
              <a:gd name="connsiteX5" fmla="*/ 3181048 w 4293810"/>
              <a:gd name="connsiteY5" fmla="*/ 44227 h 528060"/>
              <a:gd name="connsiteX6" fmla="*/ 3785810 w 4293810"/>
              <a:gd name="connsiteY6" fmla="*/ 455465 h 528060"/>
              <a:gd name="connsiteX7" fmla="*/ 4293810 w 4293810"/>
              <a:gd name="connsiteY7" fmla="*/ 7941 h 528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3810" h="528060">
                <a:moveTo>
                  <a:pt x="0" y="261941"/>
                </a:moveTo>
                <a:cubicBezTo>
                  <a:pt x="134056" y="112766"/>
                  <a:pt x="268112" y="-36408"/>
                  <a:pt x="471715" y="7941"/>
                </a:cubicBezTo>
                <a:cubicBezTo>
                  <a:pt x="675318" y="52290"/>
                  <a:pt x="983747" y="524004"/>
                  <a:pt x="1221620" y="528036"/>
                </a:cubicBezTo>
                <a:cubicBezTo>
                  <a:pt x="1459493" y="532068"/>
                  <a:pt x="1669144" y="42211"/>
                  <a:pt x="1898953" y="32132"/>
                </a:cubicBezTo>
                <a:cubicBezTo>
                  <a:pt x="2128762" y="22053"/>
                  <a:pt x="2386795" y="465544"/>
                  <a:pt x="2600477" y="467560"/>
                </a:cubicBezTo>
                <a:cubicBezTo>
                  <a:pt x="2814159" y="469576"/>
                  <a:pt x="2983493" y="46243"/>
                  <a:pt x="3181048" y="44227"/>
                </a:cubicBezTo>
                <a:cubicBezTo>
                  <a:pt x="3378603" y="42211"/>
                  <a:pt x="3600350" y="461513"/>
                  <a:pt x="3785810" y="455465"/>
                </a:cubicBezTo>
                <a:cubicBezTo>
                  <a:pt x="3971270" y="449417"/>
                  <a:pt x="4293810" y="7941"/>
                  <a:pt x="4293810" y="7941"/>
                </a:cubicBezTo>
              </a:path>
            </a:pathLst>
          </a:custGeom>
          <a:ln w="28575" cmpd="sng">
            <a:solidFill>
              <a:srgbClr val="302C2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Freeform 11"/>
          <p:cNvSpPr/>
          <p:nvPr/>
        </p:nvSpPr>
        <p:spPr>
          <a:xfrm>
            <a:off x="2104572" y="5886595"/>
            <a:ext cx="4293810" cy="528060"/>
          </a:xfrm>
          <a:custGeom>
            <a:avLst/>
            <a:gdLst>
              <a:gd name="connsiteX0" fmla="*/ 0 w 4293810"/>
              <a:gd name="connsiteY0" fmla="*/ 261941 h 528060"/>
              <a:gd name="connsiteX1" fmla="*/ 471715 w 4293810"/>
              <a:gd name="connsiteY1" fmla="*/ 7941 h 528060"/>
              <a:gd name="connsiteX2" fmla="*/ 1221620 w 4293810"/>
              <a:gd name="connsiteY2" fmla="*/ 528036 h 528060"/>
              <a:gd name="connsiteX3" fmla="*/ 1898953 w 4293810"/>
              <a:gd name="connsiteY3" fmla="*/ 32132 h 528060"/>
              <a:gd name="connsiteX4" fmla="*/ 2600477 w 4293810"/>
              <a:gd name="connsiteY4" fmla="*/ 467560 h 528060"/>
              <a:gd name="connsiteX5" fmla="*/ 3181048 w 4293810"/>
              <a:gd name="connsiteY5" fmla="*/ 44227 h 528060"/>
              <a:gd name="connsiteX6" fmla="*/ 3785810 w 4293810"/>
              <a:gd name="connsiteY6" fmla="*/ 455465 h 528060"/>
              <a:gd name="connsiteX7" fmla="*/ 4293810 w 4293810"/>
              <a:gd name="connsiteY7" fmla="*/ 7941 h 528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3810" h="528060">
                <a:moveTo>
                  <a:pt x="0" y="261941"/>
                </a:moveTo>
                <a:cubicBezTo>
                  <a:pt x="134056" y="112766"/>
                  <a:pt x="268112" y="-36408"/>
                  <a:pt x="471715" y="7941"/>
                </a:cubicBezTo>
                <a:cubicBezTo>
                  <a:pt x="675318" y="52290"/>
                  <a:pt x="983747" y="524004"/>
                  <a:pt x="1221620" y="528036"/>
                </a:cubicBezTo>
                <a:cubicBezTo>
                  <a:pt x="1459493" y="532068"/>
                  <a:pt x="1669144" y="42211"/>
                  <a:pt x="1898953" y="32132"/>
                </a:cubicBezTo>
                <a:cubicBezTo>
                  <a:pt x="2128762" y="22053"/>
                  <a:pt x="2386795" y="465544"/>
                  <a:pt x="2600477" y="467560"/>
                </a:cubicBezTo>
                <a:cubicBezTo>
                  <a:pt x="2814159" y="469576"/>
                  <a:pt x="2983493" y="46243"/>
                  <a:pt x="3181048" y="44227"/>
                </a:cubicBezTo>
                <a:cubicBezTo>
                  <a:pt x="3378603" y="42211"/>
                  <a:pt x="3600350" y="461513"/>
                  <a:pt x="3785810" y="455465"/>
                </a:cubicBezTo>
                <a:cubicBezTo>
                  <a:pt x="3971270" y="449417"/>
                  <a:pt x="4293810" y="7941"/>
                  <a:pt x="4293810" y="7941"/>
                </a:cubicBezTo>
              </a:path>
            </a:pathLst>
          </a:custGeom>
          <a:ln w="28575" cmpd="sng">
            <a:solidFill>
              <a:srgbClr val="302C2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1499810" y="4487332"/>
            <a:ext cx="592666" cy="120953"/>
          </a:xfrm>
          <a:custGeom>
            <a:avLst/>
            <a:gdLst>
              <a:gd name="connsiteX0" fmla="*/ 0 w 592666"/>
              <a:gd name="connsiteY0" fmla="*/ 0 h 120953"/>
              <a:gd name="connsiteX1" fmla="*/ 0 w 592666"/>
              <a:gd name="connsiteY1" fmla="*/ 120953 h 120953"/>
              <a:gd name="connsiteX2" fmla="*/ 592666 w 592666"/>
              <a:gd name="connsiteY2" fmla="*/ 120953 h 120953"/>
              <a:gd name="connsiteX3" fmla="*/ 580571 w 592666"/>
              <a:gd name="connsiteY3" fmla="*/ 0 h 120953"/>
            </a:gdLst>
            <a:ahLst/>
            <a:cxnLst>
              <a:cxn ang="0">
                <a:pos x="connsiteX0" y="connsiteY0"/>
              </a:cxn>
              <a:cxn ang="0">
                <a:pos x="connsiteX1" y="connsiteY1"/>
              </a:cxn>
              <a:cxn ang="0">
                <a:pos x="connsiteX2" y="connsiteY2"/>
              </a:cxn>
              <a:cxn ang="0">
                <a:pos x="connsiteX3" y="connsiteY3"/>
              </a:cxn>
            </a:cxnLst>
            <a:rect l="l" t="t" r="r" b="b"/>
            <a:pathLst>
              <a:path w="592666" h="120953">
                <a:moveTo>
                  <a:pt x="0" y="0"/>
                </a:moveTo>
                <a:lnTo>
                  <a:pt x="0" y="120953"/>
                </a:lnTo>
                <a:lnTo>
                  <a:pt x="592666" y="120953"/>
                </a:lnTo>
                <a:lnTo>
                  <a:pt x="580571" y="0"/>
                </a:lnTo>
              </a:path>
            </a:pathLst>
          </a:custGeom>
          <a:ln w="19050" cmpd="sng">
            <a:solidFill>
              <a:srgbClr val="302C2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1499810" y="6293701"/>
            <a:ext cx="592666" cy="120953"/>
          </a:xfrm>
          <a:custGeom>
            <a:avLst/>
            <a:gdLst>
              <a:gd name="connsiteX0" fmla="*/ 0 w 592666"/>
              <a:gd name="connsiteY0" fmla="*/ 0 h 120953"/>
              <a:gd name="connsiteX1" fmla="*/ 0 w 592666"/>
              <a:gd name="connsiteY1" fmla="*/ 120953 h 120953"/>
              <a:gd name="connsiteX2" fmla="*/ 592666 w 592666"/>
              <a:gd name="connsiteY2" fmla="*/ 120953 h 120953"/>
              <a:gd name="connsiteX3" fmla="*/ 580571 w 592666"/>
              <a:gd name="connsiteY3" fmla="*/ 0 h 120953"/>
            </a:gdLst>
            <a:ahLst/>
            <a:cxnLst>
              <a:cxn ang="0">
                <a:pos x="connsiteX0" y="connsiteY0"/>
              </a:cxn>
              <a:cxn ang="0">
                <a:pos x="connsiteX1" y="connsiteY1"/>
              </a:cxn>
              <a:cxn ang="0">
                <a:pos x="connsiteX2" y="connsiteY2"/>
              </a:cxn>
              <a:cxn ang="0">
                <a:pos x="connsiteX3" y="connsiteY3"/>
              </a:cxn>
            </a:cxnLst>
            <a:rect l="l" t="t" r="r" b="b"/>
            <a:pathLst>
              <a:path w="592666" h="120953">
                <a:moveTo>
                  <a:pt x="0" y="0"/>
                </a:moveTo>
                <a:lnTo>
                  <a:pt x="0" y="120953"/>
                </a:lnTo>
                <a:lnTo>
                  <a:pt x="592666" y="120953"/>
                </a:lnTo>
                <a:lnTo>
                  <a:pt x="580571" y="0"/>
                </a:lnTo>
              </a:path>
            </a:pathLst>
          </a:custGeom>
          <a:ln w="19050" cmpd="sng">
            <a:solidFill>
              <a:srgbClr val="302C2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TextBox 14"/>
          <p:cNvSpPr txBox="1"/>
          <p:nvPr/>
        </p:nvSpPr>
        <p:spPr>
          <a:xfrm>
            <a:off x="1415145" y="4559905"/>
            <a:ext cx="760545" cy="338554"/>
          </a:xfrm>
          <a:prstGeom prst="rect">
            <a:avLst/>
          </a:prstGeom>
          <a:noFill/>
        </p:spPr>
        <p:txBody>
          <a:bodyPr wrap="none" rtlCol="0">
            <a:spAutoFit/>
          </a:bodyPr>
          <a:lstStyle/>
          <a:p>
            <a:r>
              <a:rPr lang="en-US" sz="1600" dirty="0" smtClean="0"/>
              <a:t>2.5 </a:t>
            </a:r>
            <a:r>
              <a:rPr lang="en-US" sz="1600" dirty="0" err="1" smtClean="0"/>
              <a:t>ms</a:t>
            </a:r>
            <a:endParaRPr lang="en-US" sz="1600" dirty="0"/>
          </a:p>
        </p:txBody>
      </p:sp>
      <p:sp>
        <p:nvSpPr>
          <p:cNvPr id="16" name="TextBox 15"/>
          <p:cNvSpPr txBox="1"/>
          <p:nvPr/>
        </p:nvSpPr>
        <p:spPr>
          <a:xfrm>
            <a:off x="1415145" y="6360653"/>
            <a:ext cx="760545" cy="338554"/>
          </a:xfrm>
          <a:prstGeom prst="rect">
            <a:avLst/>
          </a:prstGeom>
          <a:noFill/>
        </p:spPr>
        <p:txBody>
          <a:bodyPr wrap="none" rtlCol="0">
            <a:spAutoFit/>
          </a:bodyPr>
          <a:lstStyle/>
          <a:p>
            <a:r>
              <a:rPr lang="en-US" sz="1600" dirty="0" smtClean="0"/>
              <a:t>2.5 </a:t>
            </a:r>
            <a:r>
              <a:rPr lang="en-US" sz="1600" dirty="0" err="1" smtClean="0"/>
              <a:t>ms</a:t>
            </a:r>
            <a:endParaRPr lang="en-US" sz="1600" dirty="0"/>
          </a:p>
        </p:txBody>
      </p:sp>
    </p:spTree>
    <p:extLst>
      <p:ext uri="{BB962C8B-B14F-4D97-AF65-F5344CB8AC3E}">
        <p14:creationId xmlns:p14="http://schemas.microsoft.com/office/powerpoint/2010/main" val="8134617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fade">
                                      <p:cBhvr>
                                        <p:cTn id="4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1" grpId="0" animBg="1"/>
      <p:bldP spid="12" grpId="0" animBg="1"/>
      <p:bldP spid="13" grpId="0" animBg="1"/>
      <p:bldP spid="14" grpId="0" animBg="1"/>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Nearfield</a:t>
            </a:r>
            <a:r>
              <a:rPr lang="en-US" dirty="0" smtClean="0"/>
              <a:t> Monitors</a:t>
            </a:r>
            <a:endParaRPr lang="en-US" dirty="0"/>
          </a:p>
        </p:txBody>
      </p:sp>
      <p:sp>
        <p:nvSpPr>
          <p:cNvPr id="3" name="Content Placeholder 2"/>
          <p:cNvSpPr>
            <a:spLocks noGrp="1"/>
          </p:cNvSpPr>
          <p:nvPr>
            <p:ph idx="1"/>
          </p:nvPr>
        </p:nvSpPr>
        <p:spPr>
          <a:xfrm>
            <a:off x="498475" y="1136952"/>
            <a:ext cx="8147051" cy="5721048"/>
          </a:xfrm>
        </p:spPr>
        <p:txBody>
          <a:bodyPr>
            <a:noAutofit/>
          </a:bodyPr>
          <a:lstStyle/>
          <a:p>
            <a:r>
              <a:rPr lang="en-US" sz="1800" dirty="0" err="1" smtClean="0"/>
              <a:t>Nearfield</a:t>
            </a:r>
            <a:r>
              <a:rPr lang="en-US" sz="1800" dirty="0" smtClean="0"/>
              <a:t> Monitors (as opposed to </a:t>
            </a:r>
            <a:r>
              <a:rPr lang="en-US" sz="1800" dirty="0" err="1" smtClean="0"/>
              <a:t>Farfield</a:t>
            </a:r>
            <a:r>
              <a:rPr lang="en-US" sz="1800" dirty="0" smtClean="0"/>
              <a:t>) came to wide use in the 80s:</a:t>
            </a:r>
          </a:p>
          <a:p>
            <a:pPr lvl="1"/>
            <a:r>
              <a:rPr lang="en-US" sz="1600" dirty="0" smtClean="0"/>
              <a:t>First used as auxiliary monitors for referencing what the mix would sound like on typical home or TV speakers.</a:t>
            </a:r>
          </a:p>
          <a:p>
            <a:pPr lvl="1"/>
            <a:r>
              <a:rPr lang="en-US" sz="1600" dirty="0" smtClean="0"/>
              <a:t>Later caught on and became the main method of monitoring in studios.</a:t>
            </a:r>
          </a:p>
          <a:p>
            <a:r>
              <a:rPr lang="en-US" sz="1800" dirty="0" smtClean="0"/>
              <a:t>One of the most important devices in the studio</a:t>
            </a:r>
          </a:p>
          <a:p>
            <a:pPr lvl="1"/>
            <a:r>
              <a:rPr lang="en-US" sz="1600" dirty="0" smtClean="0"/>
              <a:t>Monitors are our only window to the work we’re doing!</a:t>
            </a:r>
          </a:p>
          <a:p>
            <a:r>
              <a:rPr lang="en-US" sz="1800" dirty="0"/>
              <a:t>N</a:t>
            </a:r>
            <a:r>
              <a:rPr lang="en-US" sz="1800" dirty="0" smtClean="0"/>
              <a:t>umber of drivers (speaker cones)</a:t>
            </a:r>
          </a:p>
          <a:p>
            <a:pPr lvl="1"/>
            <a:r>
              <a:rPr lang="en-US" sz="1600" dirty="0" smtClean="0"/>
              <a:t>Different driver sizes are more efficient in certain frequency ranges – larger drivers produce better lows and vice versa</a:t>
            </a:r>
          </a:p>
          <a:p>
            <a:pPr lvl="1"/>
            <a:r>
              <a:rPr lang="en-US" sz="1600" dirty="0" smtClean="0"/>
              <a:t>Two-way: two different sized drivers connected by a crossover network</a:t>
            </a:r>
          </a:p>
          <a:p>
            <a:pPr lvl="2"/>
            <a:r>
              <a:rPr lang="en-US" sz="1400" dirty="0" smtClean="0"/>
              <a:t>Divides the frequency spectrum between the two speakers</a:t>
            </a:r>
          </a:p>
          <a:p>
            <a:r>
              <a:rPr lang="en-US" sz="1800" dirty="0"/>
              <a:t>Active vs. Passive</a:t>
            </a:r>
          </a:p>
          <a:p>
            <a:pPr lvl="1"/>
            <a:r>
              <a:rPr lang="en-US" sz="1600" dirty="0"/>
              <a:t>Active – the speakers have their own built in amplifier. Active speakers are powered.</a:t>
            </a:r>
          </a:p>
          <a:p>
            <a:pPr lvl="1"/>
            <a:r>
              <a:rPr lang="en-US" sz="1600" dirty="0"/>
              <a:t>Passive – no built-in amplifier – a separate amplifier must be connected</a:t>
            </a:r>
          </a:p>
          <a:p>
            <a:endParaRPr lang="en-US" sz="1800" dirty="0" smtClean="0"/>
          </a:p>
          <a:p>
            <a:pPr lvl="1"/>
            <a:endParaRPr lang="en-US" sz="1600" dirty="0" smtClean="0"/>
          </a:p>
        </p:txBody>
      </p:sp>
    </p:spTree>
    <p:extLst>
      <p:ext uri="{BB962C8B-B14F-4D97-AF65-F5344CB8AC3E}">
        <p14:creationId xmlns:p14="http://schemas.microsoft.com/office/powerpoint/2010/main" val="241178059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animEffect transition="in" filter="fade">
                                      <p:cBhvr>
                                        <p:cTn id="4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Boundary Effect</a:t>
            </a:r>
            <a:endParaRPr lang="en-US" dirty="0"/>
          </a:p>
        </p:txBody>
      </p:sp>
      <p:sp>
        <p:nvSpPr>
          <p:cNvPr id="3" name="Content Placeholder 2"/>
          <p:cNvSpPr>
            <a:spLocks noGrp="1"/>
          </p:cNvSpPr>
          <p:nvPr>
            <p:ph idx="1"/>
          </p:nvPr>
        </p:nvSpPr>
        <p:spPr>
          <a:xfrm>
            <a:off x="498475" y="1330476"/>
            <a:ext cx="8147051" cy="5390998"/>
          </a:xfrm>
        </p:spPr>
        <p:txBody>
          <a:bodyPr/>
          <a:lstStyle/>
          <a:p>
            <a:r>
              <a:rPr lang="en-US" dirty="0" smtClean="0"/>
              <a:t>Some speakers have a low-cut switch to compensate for boundary-related low-end boost.</a:t>
            </a:r>
          </a:p>
          <a:p>
            <a:endParaRPr lang="en-US" dirty="0" smtClean="0"/>
          </a:p>
          <a:p>
            <a:r>
              <a:rPr lang="en-US" dirty="0" smtClean="0"/>
              <a:t>Bass-trapping acoustic treatment can help diminish the reflections somewhat.</a:t>
            </a:r>
          </a:p>
          <a:p>
            <a:endParaRPr lang="en-US" dirty="0" smtClean="0"/>
          </a:p>
          <a:p>
            <a:r>
              <a:rPr lang="en-US" dirty="0" smtClean="0">
                <a:solidFill>
                  <a:srgbClr val="800000"/>
                </a:solidFill>
              </a:rPr>
              <a:t>However, the best solution is to simply avoid placing speakers too close to walls and other boundaries.</a:t>
            </a:r>
          </a:p>
        </p:txBody>
      </p:sp>
    </p:spTree>
    <p:extLst>
      <p:ext uri="{BB962C8B-B14F-4D97-AF65-F5344CB8AC3E}">
        <p14:creationId xmlns:p14="http://schemas.microsoft.com/office/powerpoint/2010/main" val="30834273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points: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For the ability to produce commercial-grade results:</a:t>
            </a:r>
          </a:p>
          <a:p>
            <a:r>
              <a:rPr lang="en-US" dirty="0" smtClean="0"/>
              <a:t>Avoid monitors with bass ports unless you can spend at least ~$1200 on them.</a:t>
            </a:r>
          </a:p>
          <a:p>
            <a:r>
              <a:rPr lang="en-US" dirty="0" smtClean="0"/>
              <a:t>Place speakers on solid, non-resonant surfaces, away from boundaries.</a:t>
            </a:r>
          </a:p>
          <a:p>
            <a:r>
              <a:rPr lang="en-US" dirty="0" smtClean="0"/>
              <a:t>Place speakers in an equilateral triangle with the listening position, and align them both vertically and horizontally.</a:t>
            </a:r>
          </a:p>
          <a:p>
            <a:r>
              <a:rPr lang="en-US" dirty="0" smtClean="0"/>
              <a:t>Plan to spend the same amount on acoustic treatment as on the monitors themselves (unless you DIY a lot of the acoustic treatment)</a:t>
            </a:r>
          </a:p>
          <a:p>
            <a:pPr lvl="1"/>
            <a:r>
              <a:rPr lang="en-US" dirty="0" smtClean="0"/>
              <a:t>Acoustic foam</a:t>
            </a:r>
          </a:p>
          <a:p>
            <a:pPr lvl="1"/>
            <a:r>
              <a:rPr lang="en-US" dirty="0" smtClean="0"/>
              <a:t>Diffusers</a:t>
            </a:r>
          </a:p>
          <a:p>
            <a:pPr lvl="1"/>
            <a:r>
              <a:rPr lang="en-US" dirty="0" smtClean="0"/>
              <a:t>Bass traps</a:t>
            </a:r>
          </a:p>
          <a:p>
            <a:r>
              <a:rPr lang="en-US" dirty="0" smtClean="0"/>
              <a:t>Don’t overdo the acoustic foam, deadening the high frequencies. It’s hard to overdo bass trapping, though.</a:t>
            </a:r>
          </a:p>
        </p:txBody>
      </p:sp>
    </p:spTree>
    <p:extLst>
      <p:ext uri="{BB962C8B-B14F-4D97-AF65-F5344CB8AC3E}">
        <p14:creationId xmlns:p14="http://schemas.microsoft.com/office/powerpoint/2010/main" val="36687772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Nearfield</a:t>
            </a:r>
            <a:r>
              <a:rPr lang="en-US" dirty="0" smtClean="0"/>
              <a:t> Monitoring</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chemeClr val="accent2">
                    <a:lumMod val="75000"/>
                  </a:schemeClr>
                </a:solidFill>
              </a:rPr>
              <a:t>Phantom Center</a:t>
            </a:r>
          </a:p>
          <a:p>
            <a:pPr lvl="1"/>
            <a:r>
              <a:rPr lang="en-US" dirty="0" smtClean="0"/>
              <a:t>Often, dead-center images feel less stable than hard-panned ones.</a:t>
            </a:r>
          </a:p>
          <a:p>
            <a:pPr lvl="2"/>
            <a:r>
              <a:rPr lang="en-US" dirty="0" smtClean="0"/>
              <a:t>Speaker calibration</a:t>
            </a:r>
          </a:p>
          <a:p>
            <a:pPr lvl="2"/>
            <a:r>
              <a:rPr lang="en-US" dirty="0" smtClean="0"/>
              <a:t>Room reflections and resonances</a:t>
            </a:r>
          </a:p>
          <a:p>
            <a:r>
              <a:rPr lang="en-US" dirty="0" smtClean="0"/>
              <a:t>Monitoring on carefully configured studio </a:t>
            </a:r>
            <a:r>
              <a:rPr lang="en-US" dirty="0" err="1" smtClean="0"/>
              <a:t>nearfields</a:t>
            </a:r>
            <a:r>
              <a:rPr lang="en-US" dirty="0" smtClean="0"/>
              <a:t> won’t sound like the majority of systems your project will be heard on. The main reasons for being extra-conscious of details in your monitoring setup are:</a:t>
            </a:r>
          </a:p>
          <a:p>
            <a:pPr lvl="1"/>
            <a:r>
              <a:rPr lang="en-US" dirty="0" smtClean="0"/>
              <a:t>Having an accurate idea of what’s going on across the whole frequency spectrum, especially at the extremes</a:t>
            </a:r>
          </a:p>
          <a:p>
            <a:pPr lvl="1"/>
            <a:r>
              <a:rPr lang="en-US" dirty="0" smtClean="0"/>
              <a:t>Judging sound quality as you apply processing</a:t>
            </a:r>
          </a:p>
          <a:p>
            <a:pPr lvl="1"/>
            <a:r>
              <a:rPr lang="en-US" dirty="0" smtClean="0"/>
              <a:t>Evaluating and adjusting the stereo image</a:t>
            </a:r>
          </a:p>
          <a:p>
            <a:pPr lvl="1"/>
            <a:r>
              <a:rPr lang="en-US" dirty="0" smtClean="0"/>
              <a:t>Understanding how your mix will sound on hi-fi systems</a:t>
            </a:r>
          </a:p>
          <a:p>
            <a:r>
              <a:rPr lang="en-US" dirty="0" smtClean="0"/>
              <a:t>For anything else, </a:t>
            </a:r>
            <a:r>
              <a:rPr lang="en-US" b="1" i="1" dirty="0" smtClean="0">
                <a:solidFill>
                  <a:srgbClr val="302C24"/>
                </a:solidFill>
              </a:rPr>
              <a:t>supplemental monitoring </a:t>
            </a:r>
            <a:r>
              <a:rPr lang="en-US" dirty="0" smtClean="0"/>
              <a:t>is most helpful.</a:t>
            </a:r>
          </a:p>
          <a:p>
            <a:endParaRPr lang="en-US" dirty="0" smtClean="0"/>
          </a:p>
        </p:txBody>
      </p:sp>
    </p:spTree>
    <p:extLst>
      <p:ext uri="{BB962C8B-B14F-4D97-AF65-F5344CB8AC3E}">
        <p14:creationId xmlns:p14="http://schemas.microsoft.com/office/powerpoint/2010/main" val="23534678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Supplemental Monitoring</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504491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err="1" smtClean="0"/>
              <a:t>Auratone</a:t>
            </a:r>
            <a:r>
              <a:rPr lang="en-US" sz="4400" dirty="0" smtClean="0"/>
              <a:t> 5C Super Sound Cube</a:t>
            </a:r>
            <a:endParaRPr lang="en-US" sz="4400" dirty="0"/>
          </a:p>
        </p:txBody>
      </p:sp>
      <p:sp>
        <p:nvSpPr>
          <p:cNvPr id="3" name="Content Placeholder 2"/>
          <p:cNvSpPr>
            <a:spLocks noGrp="1"/>
          </p:cNvSpPr>
          <p:nvPr>
            <p:ph idx="1"/>
          </p:nvPr>
        </p:nvSpPr>
        <p:spPr>
          <a:xfrm>
            <a:off x="498475" y="1006721"/>
            <a:ext cx="8282668" cy="5714753"/>
          </a:xfrm>
        </p:spPr>
        <p:txBody>
          <a:bodyPr>
            <a:normAutofit lnSpcReduction="10000"/>
          </a:bodyPr>
          <a:lstStyle/>
          <a:p>
            <a:r>
              <a:rPr lang="en-US" dirty="0" smtClean="0"/>
              <a:t>Like the Yamaha NS10, a classic and iconic </a:t>
            </a:r>
            <a:r>
              <a:rPr lang="en-US" dirty="0" err="1" smtClean="0"/>
              <a:t>nearfield</a:t>
            </a:r>
            <a:r>
              <a:rPr lang="en-US" dirty="0" smtClean="0"/>
              <a:t> monitor.</a:t>
            </a:r>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r>
              <a:rPr lang="en-US" dirty="0" smtClean="0"/>
              <a:t>Not produced anymore, so if you want to tap into what they have to offer, it’s important to understand their features and find modern replacements.</a:t>
            </a:r>
            <a:endParaRPr lang="en-US" dirty="0"/>
          </a:p>
        </p:txBody>
      </p:sp>
      <p:pic>
        <p:nvPicPr>
          <p:cNvPr id="4" name="Picture 3" descr="Auratone 5c.jpg"/>
          <p:cNvPicPr>
            <a:picLocks noChangeAspect="1"/>
          </p:cNvPicPr>
          <p:nvPr/>
        </p:nvPicPr>
        <p:blipFill rotWithShape="1">
          <a:blip r:embed="rId2">
            <a:extLst>
              <a:ext uri="{28A0092B-C50C-407E-A947-70E740481C1C}">
                <a14:useLocalDpi xmlns:a14="http://schemas.microsoft.com/office/drawing/2010/main" val="0"/>
              </a:ext>
            </a:extLst>
          </a:blip>
          <a:srcRect l="6052" t="22591" r="50683" b="15270"/>
          <a:stretch/>
        </p:blipFill>
        <p:spPr>
          <a:xfrm>
            <a:off x="2872620" y="1572381"/>
            <a:ext cx="3398762" cy="3660985"/>
          </a:xfrm>
          <a:prstGeom prst="rect">
            <a:avLst/>
          </a:prstGeom>
        </p:spPr>
      </p:pic>
    </p:spTree>
    <p:extLst>
      <p:ext uri="{BB962C8B-B14F-4D97-AF65-F5344CB8AC3E}">
        <p14:creationId xmlns:p14="http://schemas.microsoft.com/office/powerpoint/2010/main" val="134245721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err="1"/>
              <a:t>Auratone</a:t>
            </a:r>
            <a:r>
              <a:rPr lang="en-US" sz="4400" dirty="0"/>
              <a:t> 5C Super Sound Cube</a:t>
            </a:r>
          </a:p>
        </p:txBody>
      </p:sp>
      <p:sp>
        <p:nvSpPr>
          <p:cNvPr id="3" name="Content Placeholder 2"/>
          <p:cNvSpPr>
            <a:spLocks noGrp="1"/>
          </p:cNvSpPr>
          <p:nvPr>
            <p:ph idx="1"/>
          </p:nvPr>
        </p:nvSpPr>
        <p:spPr/>
        <p:txBody>
          <a:bodyPr/>
          <a:lstStyle/>
          <a:p>
            <a:r>
              <a:rPr lang="en-US" i="1" dirty="0" smtClean="0"/>
              <a:t>Thriller</a:t>
            </a:r>
            <a:r>
              <a:rPr lang="en-US" dirty="0" smtClean="0"/>
              <a:t> (the top-selling record of all time) was mixed on </a:t>
            </a:r>
            <a:r>
              <a:rPr lang="en-US" dirty="0" err="1" smtClean="0"/>
              <a:t>Auratones</a:t>
            </a:r>
            <a:r>
              <a:rPr lang="en-US" dirty="0" smtClean="0"/>
              <a:t>.</a:t>
            </a:r>
          </a:p>
          <a:p>
            <a:pPr lvl="1"/>
            <a:r>
              <a:rPr lang="en-US" sz="1800" dirty="0" smtClean="0"/>
              <a:t>“I love </a:t>
            </a:r>
            <a:r>
              <a:rPr lang="en-US" sz="1800" dirty="0" err="1" smtClean="0"/>
              <a:t>Auratones</a:t>
            </a:r>
            <a:r>
              <a:rPr lang="en-US" sz="1800" dirty="0" smtClean="0"/>
              <a:t>! … There’s no hype with an </a:t>
            </a:r>
            <a:r>
              <a:rPr lang="en-US" sz="1800" dirty="0" err="1"/>
              <a:t>A</a:t>
            </a:r>
            <a:r>
              <a:rPr lang="en-US" sz="1800" dirty="0" err="1" smtClean="0"/>
              <a:t>uratone</a:t>
            </a:r>
            <a:r>
              <a:rPr lang="en-US" sz="1800" dirty="0" smtClean="0"/>
              <a:t>… Probably 80 percent of the mix is done on </a:t>
            </a:r>
            <a:r>
              <a:rPr lang="en-US" sz="1800" dirty="0" err="1" smtClean="0"/>
              <a:t>Auratones</a:t>
            </a:r>
            <a:r>
              <a:rPr lang="en-US" sz="1800" dirty="0" smtClean="0"/>
              <a:t>, and then I’ll have a final listen or two on the big speakers.”	</a:t>
            </a:r>
          </a:p>
          <a:p>
            <a:pPr marL="1371600" lvl="3" indent="0">
              <a:buNone/>
            </a:pPr>
            <a:r>
              <a:rPr lang="en-US" sz="1600" dirty="0"/>
              <a:t>	</a:t>
            </a:r>
            <a:r>
              <a:rPr lang="en-US" sz="1600" dirty="0" smtClean="0"/>
              <a:t>				   </a:t>
            </a:r>
            <a:r>
              <a:rPr lang="en-US" dirty="0" smtClean="0"/>
              <a:t>~Bruce </a:t>
            </a:r>
            <a:r>
              <a:rPr lang="en-US" dirty="0" err="1" smtClean="0"/>
              <a:t>Swedien</a:t>
            </a:r>
            <a:endParaRPr lang="en-US" dirty="0" smtClean="0"/>
          </a:p>
          <a:p>
            <a:r>
              <a:rPr lang="en-US" dirty="0" smtClean="0"/>
              <a:t>The soundtrack to </a:t>
            </a:r>
            <a:r>
              <a:rPr lang="en-US" i="1" dirty="0" smtClean="0"/>
              <a:t>Saturday Night Fever </a:t>
            </a:r>
            <a:r>
              <a:rPr lang="en-US" dirty="0" smtClean="0"/>
              <a:t>was also mixed on </a:t>
            </a:r>
            <a:r>
              <a:rPr lang="en-US" dirty="0" err="1" smtClean="0"/>
              <a:t>Auratones</a:t>
            </a:r>
            <a:r>
              <a:rPr lang="en-US" dirty="0" smtClean="0"/>
              <a:t>.</a:t>
            </a:r>
            <a:endParaRPr lang="en-US" dirty="0"/>
          </a:p>
        </p:txBody>
      </p:sp>
      <p:pic>
        <p:nvPicPr>
          <p:cNvPr id="4" name="Picture 3" descr="Auratone 5c Freq Respons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5398804" y="3148759"/>
            <a:ext cx="3114673" cy="4030753"/>
          </a:xfrm>
          <a:prstGeom prst="rect">
            <a:avLst/>
          </a:prstGeom>
        </p:spPr>
      </p:pic>
      <p:pic>
        <p:nvPicPr>
          <p:cNvPr id="5" name="Picture 4" descr="swedien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475" y="4058920"/>
            <a:ext cx="3556000" cy="2387600"/>
          </a:xfrm>
          <a:prstGeom prst="rect">
            <a:avLst/>
          </a:prstGeom>
        </p:spPr>
      </p:pic>
    </p:spTree>
    <p:extLst>
      <p:ext uri="{BB962C8B-B14F-4D97-AF65-F5344CB8AC3E}">
        <p14:creationId xmlns:p14="http://schemas.microsoft.com/office/powerpoint/2010/main" val="29073164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err="1" smtClean="0"/>
              <a:t>Auratone</a:t>
            </a:r>
            <a:r>
              <a:rPr lang="en-US" sz="4400" dirty="0" smtClean="0"/>
              <a:t> 5C Super Sound Cube</a:t>
            </a:r>
            <a:endParaRPr lang="en-US" sz="4400" dirty="0"/>
          </a:p>
        </p:txBody>
      </p:sp>
      <p:sp>
        <p:nvSpPr>
          <p:cNvPr id="3" name="Content Placeholder 2"/>
          <p:cNvSpPr>
            <a:spLocks noGrp="1"/>
          </p:cNvSpPr>
          <p:nvPr>
            <p:ph idx="1"/>
          </p:nvPr>
        </p:nvSpPr>
        <p:spPr>
          <a:xfrm>
            <a:off x="498475" y="985347"/>
            <a:ext cx="8282668" cy="5714753"/>
          </a:xfrm>
        </p:spPr>
        <p:txBody>
          <a:bodyPr/>
          <a:lstStyle/>
          <a:p>
            <a:r>
              <a:rPr lang="en-US" dirty="0" err="1" smtClean="0"/>
              <a:t>Portless</a:t>
            </a:r>
            <a:r>
              <a:rPr lang="en-US" dirty="0" smtClean="0"/>
              <a:t> – limited bass response</a:t>
            </a:r>
          </a:p>
          <a:p>
            <a:r>
              <a:rPr lang="en-US" dirty="0" smtClean="0"/>
              <a:t>One way (single driver) – detracts from high-frequency efficiency</a:t>
            </a:r>
          </a:p>
          <a:p>
            <a:pPr lvl="1"/>
            <a:r>
              <a:rPr lang="en-US" dirty="0" smtClean="0"/>
              <a:t>Also eliminates the crossover between two drivers that could cause comb filtering in certain frequency ranges.</a:t>
            </a:r>
          </a:p>
          <a:p>
            <a:r>
              <a:rPr lang="en-US" dirty="0" smtClean="0"/>
              <a:t>Restricted frequency range focuses your ears on the midrange</a:t>
            </a:r>
          </a:p>
          <a:p>
            <a:pPr lvl="1"/>
            <a:r>
              <a:rPr lang="en-US" dirty="0" smtClean="0"/>
              <a:t>Midrange is where most of the musical material lies and is what will be translated best to any other system.</a:t>
            </a:r>
          </a:p>
          <a:p>
            <a:r>
              <a:rPr lang="en-US" dirty="0" smtClean="0"/>
              <a:t>Think of how many everyday consumer playback systems out there have one-driver designs:</a:t>
            </a:r>
          </a:p>
          <a:p>
            <a:pPr lvl="1"/>
            <a:r>
              <a:rPr lang="en-US" dirty="0" smtClean="0"/>
              <a:t>Small radios, phones, TVs, computer speakers, PA systems, etc.</a:t>
            </a:r>
          </a:p>
          <a:p>
            <a:r>
              <a:rPr lang="en-US" dirty="0" smtClean="0"/>
              <a:t>Limited bass response takes room modes out of the equation</a:t>
            </a:r>
          </a:p>
        </p:txBody>
      </p:sp>
    </p:spTree>
    <p:extLst>
      <p:ext uri="{BB962C8B-B14F-4D97-AF65-F5344CB8AC3E}">
        <p14:creationId xmlns:p14="http://schemas.microsoft.com/office/powerpoint/2010/main" val="34133902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Many engineers will listen to their mix on a single </a:t>
            </a:r>
            <a:r>
              <a:rPr lang="en-US" dirty="0" err="1" smtClean="0"/>
              <a:t>Auratone</a:t>
            </a:r>
            <a:r>
              <a:rPr lang="en-US" dirty="0" smtClean="0"/>
              <a:t> to hear how it sounds in mono.</a:t>
            </a:r>
          </a:p>
          <a:p>
            <a:pPr lvl="1"/>
            <a:r>
              <a:rPr lang="en-US" dirty="0" smtClean="0"/>
              <a:t>Anything dead center (phantom center) will be boosted by 3 </a:t>
            </a:r>
            <a:r>
              <a:rPr lang="en-US" dirty="0" err="1" smtClean="0"/>
              <a:t>dB.</a:t>
            </a:r>
            <a:endParaRPr lang="en-US" dirty="0" smtClean="0"/>
          </a:p>
          <a:p>
            <a:pPr lvl="1"/>
            <a:r>
              <a:rPr lang="en-US" dirty="0" smtClean="0"/>
              <a:t>When you mix in stereo, you can move things around in the stereo field to keep them from interfering with one another.</a:t>
            </a:r>
          </a:p>
          <a:p>
            <a:pPr lvl="1"/>
            <a:r>
              <a:rPr lang="en-US" dirty="0" smtClean="0"/>
              <a:t>In mono, the only option you have is relative volume across the frequency range (level and EQ)</a:t>
            </a:r>
          </a:p>
          <a:p>
            <a:pPr lvl="1"/>
            <a:r>
              <a:rPr lang="en-US" dirty="0" smtClean="0"/>
              <a:t>Phase problems show up in mono</a:t>
            </a:r>
          </a:p>
          <a:p>
            <a:pPr lvl="2"/>
            <a:r>
              <a:rPr lang="en-US" dirty="0" smtClean="0"/>
              <a:t>Stereo recordings where one </a:t>
            </a:r>
            <a:r>
              <a:rPr lang="en-US" dirty="0" err="1" smtClean="0"/>
              <a:t>mic</a:t>
            </a:r>
            <a:r>
              <a:rPr lang="en-US" dirty="0" smtClean="0"/>
              <a:t> was closer to the source than another – </a:t>
            </a:r>
            <a:r>
              <a:rPr lang="en-US" i="1" dirty="0" smtClean="0"/>
              <a:t>phase shift</a:t>
            </a:r>
            <a:endParaRPr lang="en-US" dirty="0" smtClean="0"/>
          </a:p>
          <a:p>
            <a:pPr lvl="2"/>
            <a:r>
              <a:rPr lang="en-US" dirty="0" smtClean="0"/>
              <a:t>Effects and synth patches that invert the phase of one channel for stereo widening effects – </a:t>
            </a:r>
            <a:r>
              <a:rPr lang="en-US" i="1" dirty="0" smtClean="0"/>
              <a:t>inverted polarity</a:t>
            </a:r>
          </a:p>
          <a:p>
            <a:pPr lvl="2"/>
            <a:r>
              <a:rPr lang="en-US" dirty="0" smtClean="0"/>
              <a:t>Reverb and very short delays can also have some comb filtering</a:t>
            </a:r>
          </a:p>
          <a:p>
            <a:pPr marL="0" indent="0">
              <a:buNone/>
            </a:pPr>
            <a:endParaRPr lang="en-US" dirty="0"/>
          </a:p>
        </p:txBody>
      </p:sp>
      <p:sp>
        <p:nvSpPr>
          <p:cNvPr id="4" name="Title 1"/>
          <p:cNvSpPr>
            <a:spLocks noGrp="1"/>
          </p:cNvSpPr>
          <p:nvPr>
            <p:ph type="title"/>
          </p:nvPr>
        </p:nvSpPr>
        <p:spPr>
          <a:xfrm>
            <a:off x="498475" y="94130"/>
            <a:ext cx="8147051" cy="912330"/>
          </a:xfrm>
        </p:spPr>
        <p:txBody>
          <a:bodyPr/>
          <a:lstStyle/>
          <a:p>
            <a:r>
              <a:rPr lang="en-US" sz="4400" dirty="0" smtClean="0"/>
              <a:t>Mono Compatibility</a:t>
            </a:r>
            <a:endParaRPr lang="en-US" sz="4400" dirty="0"/>
          </a:p>
        </p:txBody>
      </p:sp>
    </p:spTree>
    <p:extLst>
      <p:ext uri="{BB962C8B-B14F-4D97-AF65-F5344CB8AC3E}">
        <p14:creationId xmlns:p14="http://schemas.microsoft.com/office/powerpoint/2010/main" val="17473030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listen in mono?</a:t>
            </a:r>
            <a:endParaRPr lang="en-US" dirty="0"/>
          </a:p>
        </p:txBody>
      </p:sp>
      <p:sp>
        <p:nvSpPr>
          <p:cNvPr id="3" name="Content Placeholder 2"/>
          <p:cNvSpPr>
            <a:spLocks noGrp="1"/>
          </p:cNvSpPr>
          <p:nvPr>
            <p:ph idx="1"/>
          </p:nvPr>
        </p:nvSpPr>
        <p:spPr/>
        <p:txBody>
          <a:bodyPr/>
          <a:lstStyle/>
          <a:p>
            <a:r>
              <a:rPr lang="en-US" dirty="0" smtClean="0"/>
              <a:t>Practically all music, TV/radio broadcast, etc. is produced in stereo (at least)…</a:t>
            </a:r>
          </a:p>
          <a:p>
            <a:r>
              <a:rPr lang="en-US" dirty="0" smtClean="0"/>
              <a:t>Stereo effects get lost in most listening environments</a:t>
            </a:r>
          </a:p>
          <a:p>
            <a:pPr lvl="1"/>
            <a:r>
              <a:rPr lang="en-US" dirty="0" smtClean="0"/>
              <a:t>Unless you’re in the sweet spot, a lot of stereo image will default to the nearest speaker.</a:t>
            </a:r>
          </a:p>
          <a:p>
            <a:pPr lvl="1"/>
            <a:r>
              <a:rPr lang="en-US" dirty="0" smtClean="0"/>
              <a:t>Most listening environments don’t even have a sweet spot to speak of!</a:t>
            </a:r>
          </a:p>
          <a:p>
            <a:pPr lvl="1"/>
            <a:r>
              <a:rPr lang="en-US" dirty="0" smtClean="0"/>
              <a:t>Many other situations where mono is all you get.</a:t>
            </a:r>
          </a:p>
          <a:p>
            <a:pPr lvl="2"/>
            <a:r>
              <a:rPr lang="en-US" dirty="0" smtClean="0"/>
              <a:t>Any PA system</a:t>
            </a:r>
          </a:p>
          <a:p>
            <a:pPr lvl="2"/>
            <a:r>
              <a:rPr lang="en-US" dirty="0" smtClean="0"/>
              <a:t>Even cars don’t have that great of stereo imaging.</a:t>
            </a:r>
            <a:endParaRPr lang="en-US" dirty="0"/>
          </a:p>
        </p:txBody>
      </p:sp>
    </p:spTree>
    <p:extLst>
      <p:ext uri="{BB962C8B-B14F-4D97-AF65-F5344CB8AC3E}">
        <p14:creationId xmlns:p14="http://schemas.microsoft.com/office/powerpoint/2010/main" val="39226719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Auratone</a:t>
            </a:r>
            <a:r>
              <a:rPr lang="en-US" dirty="0" smtClean="0"/>
              <a:t> Substitutes</a:t>
            </a:r>
            <a:endParaRPr lang="en-US" dirty="0"/>
          </a:p>
        </p:txBody>
      </p:sp>
      <p:sp>
        <p:nvSpPr>
          <p:cNvPr id="3" name="Content Placeholder 2"/>
          <p:cNvSpPr>
            <a:spLocks noGrp="1"/>
          </p:cNvSpPr>
          <p:nvPr>
            <p:ph idx="1"/>
          </p:nvPr>
        </p:nvSpPr>
        <p:spPr/>
        <p:txBody>
          <a:bodyPr>
            <a:normAutofit lnSpcReduction="10000"/>
          </a:bodyPr>
          <a:lstStyle/>
          <a:p>
            <a:r>
              <a:rPr lang="en-US" dirty="0" smtClean="0"/>
              <a:t>The </a:t>
            </a:r>
            <a:r>
              <a:rPr lang="en-US" dirty="0" err="1" smtClean="0"/>
              <a:t>Auratone</a:t>
            </a:r>
            <a:r>
              <a:rPr lang="en-US" dirty="0" smtClean="0"/>
              <a:t> became widespread not because it sounded like the worst possible speaker system, but because it highlights midrange focus and works really well for secondary monitoring – focusing on midrange, and spotting balance and mono-compatibility issues.</a:t>
            </a:r>
          </a:p>
          <a:p>
            <a:pPr lvl="1"/>
            <a:r>
              <a:rPr lang="en-US" dirty="0" smtClean="0"/>
              <a:t>Low distortion for its size</a:t>
            </a:r>
          </a:p>
          <a:p>
            <a:pPr lvl="1"/>
            <a:r>
              <a:rPr lang="en-US" dirty="0" smtClean="0"/>
              <a:t>Relatively low treble for its size</a:t>
            </a:r>
          </a:p>
          <a:p>
            <a:pPr lvl="1"/>
            <a:r>
              <a:rPr lang="en-US" dirty="0" smtClean="0"/>
              <a:t>Very smooth bass roll-off</a:t>
            </a:r>
          </a:p>
          <a:p>
            <a:r>
              <a:rPr lang="en-US" dirty="0" err="1" smtClean="0"/>
              <a:t>Avantone</a:t>
            </a:r>
            <a:r>
              <a:rPr lang="en-US" dirty="0" smtClean="0"/>
              <a:t> Mix Cube</a:t>
            </a:r>
          </a:p>
          <a:p>
            <a:pPr marL="457200" lvl="1" indent="0">
              <a:buNone/>
            </a:pPr>
            <a:r>
              <a:rPr lang="en-US" dirty="0" smtClean="0"/>
              <a:t>$469/pair (active)</a:t>
            </a:r>
          </a:p>
          <a:p>
            <a:pPr lvl="1"/>
            <a:r>
              <a:rPr lang="en-US" sz="1800" dirty="0" smtClean="0"/>
              <a:t>Slightly flatter and wider frequency response</a:t>
            </a:r>
          </a:p>
          <a:p>
            <a:r>
              <a:rPr lang="en-US" dirty="0" smtClean="0"/>
              <a:t>Pyramid Triple P</a:t>
            </a:r>
          </a:p>
          <a:p>
            <a:r>
              <a:rPr lang="en-US" dirty="0" err="1" smtClean="0"/>
              <a:t>Canford</a:t>
            </a:r>
            <a:r>
              <a:rPr lang="en-US" dirty="0" smtClean="0"/>
              <a:t> </a:t>
            </a:r>
            <a:r>
              <a:rPr lang="en-US" dirty="0" err="1" smtClean="0"/>
              <a:t>Diecast</a:t>
            </a:r>
            <a:r>
              <a:rPr lang="en-US" dirty="0" smtClean="0"/>
              <a:t> Speaker</a:t>
            </a:r>
          </a:p>
          <a:p>
            <a:r>
              <a:rPr lang="en-US" dirty="0" smtClean="0"/>
              <a:t>DIY</a:t>
            </a:r>
          </a:p>
          <a:p>
            <a:pPr marL="457200" lvl="1" indent="0">
              <a:buNone/>
            </a:pPr>
            <a:endParaRPr lang="en-US" dirty="0" smtClean="0"/>
          </a:p>
          <a:p>
            <a:endParaRPr lang="en-US" dirty="0"/>
          </a:p>
        </p:txBody>
      </p:sp>
      <p:pic>
        <p:nvPicPr>
          <p:cNvPr id="4" name="Picture 3" descr="Avantone_01.jpg"/>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146801" y="2458719"/>
            <a:ext cx="2600326" cy="2504981"/>
          </a:xfrm>
          <a:prstGeom prst="rect">
            <a:avLst/>
          </a:prstGeom>
        </p:spPr>
      </p:pic>
      <p:pic>
        <p:nvPicPr>
          <p:cNvPr id="5" name="Picture 4" descr="Triangle.jpeg"/>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73820" y1="93519" x2="95279" y2="73148"/>
                      </a14:backgroundRemoval>
                    </a14:imgEffect>
                  </a14:imgLayer>
                </a14:imgProps>
              </a:ext>
              <a:ext uri="{28A0092B-C50C-407E-A947-70E740481C1C}">
                <a14:useLocalDpi xmlns:a14="http://schemas.microsoft.com/office/drawing/2010/main" val="0"/>
              </a:ext>
            </a:extLst>
          </a:blip>
          <a:stretch>
            <a:fillRect/>
          </a:stretch>
        </p:blipFill>
        <p:spPr>
          <a:xfrm>
            <a:off x="5208272" y="4191372"/>
            <a:ext cx="2729230" cy="2530102"/>
          </a:xfrm>
          <a:prstGeom prst="rect">
            <a:avLst/>
          </a:prstGeom>
        </p:spPr>
      </p:pic>
    </p:spTree>
    <p:extLst>
      <p:ext uri="{BB962C8B-B14F-4D97-AF65-F5344CB8AC3E}">
        <p14:creationId xmlns:p14="http://schemas.microsoft.com/office/powerpoint/2010/main" val="5460378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ppt_w</p:attrName>
                                        </p:attrNameLst>
                                      </p:cBhvr>
                                      <p:tavLst>
                                        <p:tav tm="0">
                                          <p:val>
                                            <p:fltVal val="0"/>
                                          </p:val>
                                        </p:tav>
                                        <p:tav tm="100000">
                                          <p:val>
                                            <p:strVal val="#ppt_w"/>
                                          </p:val>
                                        </p:tav>
                                      </p:tavLst>
                                    </p:anim>
                                    <p:anim calcmode="lin" valueType="num">
                                      <p:cBhvr>
                                        <p:cTn id="41" dur="500" fill="hold"/>
                                        <p:tgtEl>
                                          <p:spTgt spid="4"/>
                                        </p:tgtEl>
                                        <p:attrNameLst>
                                          <p:attrName>ppt_h</p:attrName>
                                        </p:attrNameLst>
                                      </p:cBhvr>
                                      <p:tavLst>
                                        <p:tav tm="0">
                                          <p:val>
                                            <p:fltVal val="0"/>
                                          </p:val>
                                        </p:tav>
                                        <p:tav tm="100000">
                                          <p:val>
                                            <p:strVal val="#ppt_h"/>
                                          </p:val>
                                        </p:tav>
                                      </p:tavLst>
                                    </p:anim>
                                    <p:animEffect transition="in" filter="fade">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p:cTn id="52" dur="500" fill="hold"/>
                                        <p:tgtEl>
                                          <p:spTgt spid="5"/>
                                        </p:tgtEl>
                                        <p:attrNameLst>
                                          <p:attrName>ppt_w</p:attrName>
                                        </p:attrNameLst>
                                      </p:cBhvr>
                                      <p:tavLst>
                                        <p:tav tm="0">
                                          <p:val>
                                            <p:fltVal val="0"/>
                                          </p:val>
                                        </p:tav>
                                        <p:tav tm="100000">
                                          <p:val>
                                            <p:strVal val="#ppt_w"/>
                                          </p:val>
                                        </p:tav>
                                      </p:tavLst>
                                    </p:anim>
                                    <p:anim calcmode="lin" valueType="num">
                                      <p:cBhvr>
                                        <p:cTn id="53" dur="500" fill="hold"/>
                                        <p:tgtEl>
                                          <p:spTgt spid="5"/>
                                        </p:tgtEl>
                                        <p:attrNameLst>
                                          <p:attrName>ppt_h</p:attrName>
                                        </p:attrNameLst>
                                      </p:cBhvr>
                                      <p:tavLst>
                                        <p:tav tm="0">
                                          <p:val>
                                            <p:fltVal val="0"/>
                                          </p:val>
                                        </p:tav>
                                        <p:tav tm="100000">
                                          <p:val>
                                            <p:strVal val="#ppt_h"/>
                                          </p:val>
                                        </p:tav>
                                      </p:tavLst>
                                    </p:anim>
                                    <p:animEffect transition="in" filter="fade">
                                      <p:cBhvr>
                                        <p:cTn id="54" dur="500"/>
                                        <p:tgtEl>
                                          <p:spTgt spid="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Effect transition="in" filter="fade">
                                      <p:cBhvr>
                                        <p:cTn id="59" dur="500"/>
                                        <p:tgtEl>
                                          <p:spTgt spid="3">
                                            <p:txEl>
                                              <p:pRg st="8" end="8"/>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
                                            <p:txEl>
                                              <p:pRg st="9" end="9"/>
                                            </p:txEl>
                                          </p:spTgt>
                                        </p:tgtEl>
                                        <p:attrNameLst>
                                          <p:attrName>style.visibility</p:attrName>
                                        </p:attrNameLst>
                                      </p:cBhvr>
                                      <p:to>
                                        <p:strVal val="visible"/>
                                      </p:to>
                                    </p:set>
                                    <p:animEffect transition="in" filter="fade">
                                      <p:cBhvr>
                                        <p:cTn id="6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2-way systems </a:t>
            </a:r>
            <a:endParaRPr lang="en-US" dirty="0"/>
          </a:p>
        </p:txBody>
      </p:sp>
      <p:pic>
        <p:nvPicPr>
          <p:cNvPr id="4" name="Content Placeholder 3" descr="2-Way.pdf"/>
          <p:cNvPicPr>
            <a:picLocks noGrp="1" noChangeAspect="1"/>
          </p:cNvPicPr>
          <p:nvPr>
            <p:ph idx="1"/>
          </p:nvPr>
        </p:nvPicPr>
        <p:blipFill rotWithShape="1">
          <a:blip r:embed="rId2">
            <a:lum contrast="20000"/>
            <a:extLst>
              <a:ext uri="{28A0092B-C50C-407E-A947-70E740481C1C}">
                <a14:useLocalDpi xmlns:a14="http://schemas.microsoft.com/office/drawing/2010/main" val="0"/>
              </a:ext>
            </a:extLst>
          </a:blip>
          <a:srcRect l="15650" r="917" b="49144"/>
          <a:stretch/>
        </p:blipFill>
        <p:spPr>
          <a:xfrm>
            <a:off x="947407" y="2124996"/>
            <a:ext cx="3467111" cy="2219370"/>
          </a:xfrm>
        </p:spPr>
      </p:pic>
      <p:pic>
        <p:nvPicPr>
          <p:cNvPr id="5" name="Picture 4" descr="2-Way Active.pdf"/>
          <p:cNvPicPr>
            <a:picLocks noChangeAspect="1"/>
          </p:cNvPicPr>
          <p:nvPr/>
        </p:nvPicPr>
        <p:blipFill rotWithShape="1">
          <a:blip r:embed="rId3">
            <a:lum contrast="40000"/>
            <a:extLst>
              <a:ext uri="{28A0092B-C50C-407E-A947-70E740481C1C}">
                <a14:useLocalDpi xmlns:a14="http://schemas.microsoft.com/office/drawing/2010/main" val="0"/>
              </a:ext>
            </a:extLst>
          </a:blip>
          <a:srcRect t="442" b="2212"/>
          <a:stretch/>
        </p:blipFill>
        <p:spPr>
          <a:xfrm>
            <a:off x="4500866" y="2124996"/>
            <a:ext cx="3678846" cy="2219370"/>
          </a:xfrm>
          <a:prstGeom prst="rect">
            <a:avLst/>
          </a:prstGeom>
        </p:spPr>
      </p:pic>
      <p:sp>
        <p:nvSpPr>
          <p:cNvPr id="6" name="TextBox 5"/>
          <p:cNvSpPr txBox="1"/>
          <p:nvPr/>
        </p:nvSpPr>
        <p:spPr>
          <a:xfrm>
            <a:off x="2227417" y="1730484"/>
            <a:ext cx="943325" cy="369332"/>
          </a:xfrm>
          <a:prstGeom prst="rect">
            <a:avLst/>
          </a:prstGeom>
          <a:noFill/>
        </p:spPr>
        <p:txBody>
          <a:bodyPr wrap="none" rtlCol="0">
            <a:spAutoFit/>
          </a:bodyPr>
          <a:lstStyle/>
          <a:p>
            <a:r>
              <a:rPr lang="en-US" dirty="0" smtClean="0"/>
              <a:t>Passive</a:t>
            </a:r>
            <a:endParaRPr lang="en-US" dirty="0"/>
          </a:p>
        </p:txBody>
      </p:sp>
      <p:pic>
        <p:nvPicPr>
          <p:cNvPr id="7" name="Content Placeholder 3" descr="2-Way.pdf"/>
          <p:cNvPicPr>
            <a:picLocks noChangeAspect="1"/>
          </p:cNvPicPr>
          <p:nvPr/>
        </p:nvPicPr>
        <p:blipFill rotWithShape="1">
          <a:blip r:embed="rId2">
            <a:lum contrast="20000"/>
            <a:extLst>
              <a:ext uri="{28A0092B-C50C-407E-A947-70E740481C1C}">
                <a14:useLocalDpi xmlns:a14="http://schemas.microsoft.com/office/drawing/2010/main" val="0"/>
              </a:ext>
            </a:extLst>
          </a:blip>
          <a:srcRect l="1287" t="53234" r="2183" b="3575"/>
          <a:stretch/>
        </p:blipFill>
        <p:spPr>
          <a:xfrm>
            <a:off x="2630569" y="4606438"/>
            <a:ext cx="4011367" cy="1884911"/>
          </a:xfrm>
          <a:prstGeom prst="rect">
            <a:avLst/>
          </a:prstGeom>
        </p:spPr>
      </p:pic>
      <p:sp>
        <p:nvSpPr>
          <p:cNvPr id="8" name="TextBox 7"/>
          <p:cNvSpPr txBox="1"/>
          <p:nvPr/>
        </p:nvSpPr>
        <p:spPr>
          <a:xfrm>
            <a:off x="5523188" y="1755664"/>
            <a:ext cx="850113" cy="369332"/>
          </a:xfrm>
          <a:prstGeom prst="rect">
            <a:avLst/>
          </a:prstGeom>
          <a:noFill/>
        </p:spPr>
        <p:txBody>
          <a:bodyPr wrap="none" rtlCol="0">
            <a:spAutoFit/>
          </a:bodyPr>
          <a:lstStyle/>
          <a:p>
            <a:r>
              <a:rPr lang="en-US" dirty="0" smtClean="0"/>
              <a:t>Active</a:t>
            </a:r>
          </a:p>
        </p:txBody>
      </p:sp>
    </p:spTree>
    <p:extLst>
      <p:ext uri="{BB962C8B-B14F-4D97-AF65-F5344CB8AC3E}">
        <p14:creationId xmlns:p14="http://schemas.microsoft.com/office/powerpoint/2010/main" val="2374471705"/>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Headphones</a:t>
            </a:r>
            <a:endParaRPr lang="en-US" dirty="0"/>
          </a:p>
        </p:txBody>
      </p:sp>
      <p:sp>
        <p:nvSpPr>
          <p:cNvPr id="3" name="Content Placeholder 2"/>
          <p:cNvSpPr>
            <a:spLocks noGrp="1"/>
          </p:cNvSpPr>
          <p:nvPr>
            <p:ph idx="1"/>
          </p:nvPr>
        </p:nvSpPr>
        <p:spPr/>
        <p:txBody>
          <a:bodyPr/>
          <a:lstStyle/>
          <a:p>
            <a:r>
              <a:rPr lang="en-US" dirty="0" smtClean="0"/>
              <a:t>Because headphones play to each ear exclusively, you get a much wider stereo field.</a:t>
            </a:r>
          </a:p>
          <a:p>
            <a:endParaRPr lang="en-US" dirty="0"/>
          </a:p>
          <a:p>
            <a:endParaRPr lang="en-US" dirty="0" smtClean="0"/>
          </a:p>
          <a:p>
            <a:endParaRPr lang="en-US" dirty="0"/>
          </a:p>
          <a:p>
            <a:r>
              <a:rPr lang="en-US" dirty="0" smtClean="0"/>
              <a:t>Headphone listening also bypasses room-related problems – background noise, room modes and reflections, etc.</a:t>
            </a:r>
          </a:p>
          <a:p>
            <a:pPr lvl="1"/>
            <a:endParaRPr lang="en-US" dirty="0" smtClean="0"/>
          </a:p>
          <a:p>
            <a:pPr lvl="1"/>
            <a:r>
              <a:rPr lang="en-US" dirty="0" smtClean="0"/>
              <a:t>$75 will get you all the fidelity you need</a:t>
            </a:r>
          </a:p>
          <a:p>
            <a:pPr lvl="1"/>
            <a:r>
              <a:rPr lang="en-US" dirty="0" smtClean="0"/>
              <a:t>High-end studio headphones could be up to $500</a:t>
            </a:r>
          </a:p>
          <a:p>
            <a:r>
              <a:rPr lang="en-US" dirty="0" smtClean="0"/>
              <a:t>Bass response is still not accurate though.</a:t>
            </a:r>
          </a:p>
        </p:txBody>
      </p:sp>
      <p:grpSp>
        <p:nvGrpSpPr>
          <p:cNvPr id="19" name="Group 18"/>
          <p:cNvGrpSpPr/>
          <p:nvPr/>
        </p:nvGrpSpPr>
        <p:grpSpPr>
          <a:xfrm>
            <a:off x="928613" y="1739586"/>
            <a:ext cx="2616828" cy="2616828"/>
            <a:chOff x="928613" y="1739586"/>
            <a:chExt cx="2616828" cy="2616828"/>
          </a:xfrm>
        </p:grpSpPr>
        <p:sp>
          <p:nvSpPr>
            <p:cNvPr id="8" name="Isosceles Triangle 7"/>
            <p:cNvSpPr/>
            <p:nvPr/>
          </p:nvSpPr>
          <p:spPr>
            <a:xfrm>
              <a:off x="2200037" y="2655031"/>
              <a:ext cx="81558" cy="99032"/>
            </a:xfrm>
            <a:prstGeom prst="triangle">
              <a:avLst/>
            </a:prstGeom>
            <a:ln>
              <a:noFill/>
            </a:ln>
            <a:effectLst/>
            <a:scene3d>
              <a:camera prst="orthographicFront">
                <a:rot lat="0" lon="0" rev="0"/>
              </a:camera>
              <a:lightRig rig="sunrise" dir="tl">
                <a:rot lat="0" lon="0" rev="1200000"/>
              </a:lightRig>
            </a:scene3d>
            <a:sp3d prstMaterial="softEdge">
              <a:bevelT w="88900" h="12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p:cNvSpPr/>
            <p:nvPr/>
          </p:nvSpPr>
          <p:spPr>
            <a:xfrm>
              <a:off x="1984377" y="2740333"/>
              <a:ext cx="503430" cy="604762"/>
            </a:xfrm>
            <a:prstGeom prst="ellipse">
              <a:avLst/>
            </a:prstGeom>
            <a:ln>
              <a:noFill/>
            </a:ln>
            <a:effectLst/>
            <a:scene3d>
              <a:camera prst="orthographicFront">
                <a:rot lat="0" lon="0" rev="0"/>
              </a:camera>
              <a:lightRig rig="sunrise" dir="tl">
                <a:rot lat="0" lon="0" rev="1200000"/>
              </a:lightRig>
            </a:scene3d>
            <a:sp3d prstMaterial="softEdge">
              <a:bevelT w="24765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 Same Side Corner Rectangle 5"/>
            <p:cNvSpPr/>
            <p:nvPr/>
          </p:nvSpPr>
          <p:spPr>
            <a:xfrm rot="5400000">
              <a:off x="2358659" y="2977390"/>
              <a:ext cx="344714" cy="134382"/>
            </a:xfrm>
            <a:prstGeom prst="round2SameRect">
              <a:avLst>
                <a:gd name="adj1" fmla="val 34051"/>
                <a:gd name="adj2" fmla="val 0"/>
              </a:avLst>
            </a:prstGeom>
            <a:ln>
              <a:noFill/>
            </a:ln>
            <a:effectLst/>
            <a:scene3d>
              <a:camera prst="orthographicFront">
                <a:rot lat="0" lon="0" rev="0"/>
              </a:camera>
              <a:lightRig rig="sunrise" dir="tl">
                <a:rot lat="0" lon="0" rev="1200000"/>
              </a:lightRig>
            </a:scene3d>
            <a:sp3d prstMaterial="softEdge">
              <a:bevelT w="31750" h="44450"/>
            </a:sp3d>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7" name="Round Same Side Corner Rectangle 6"/>
            <p:cNvSpPr/>
            <p:nvPr/>
          </p:nvSpPr>
          <p:spPr>
            <a:xfrm rot="16200000">
              <a:off x="1759696" y="2977390"/>
              <a:ext cx="344714" cy="134382"/>
            </a:xfrm>
            <a:prstGeom prst="round2SameRect">
              <a:avLst>
                <a:gd name="adj1" fmla="val 34051"/>
                <a:gd name="adj2" fmla="val 0"/>
              </a:avLst>
            </a:prstGeom>
            <a:ln>
              <a:noFill/>
            </a:ln>
            <a:effectLst/>
            <a:scene3d>
              <a:camera prst="orthographicFront">
                <a:rot lat="0" lon="0" rev="0"/>
              </a:camera>
              <a:lightRig rig="sunrise" dir="tl">
                <a:rot lat="0" lon="0" rev="1200000"/>
              </a:lightRig>
            </a:scene3d>
            <a:sp3d prstMaterial="softEdge">
              <a:bevelT w="31750" h="44450"/>
            </a:sp3d>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4" name="Arc 13"/>
            <p:cNvSpPr/>
            <p:nvPr/>
          </p:nvSpPr>
          <p:spPr>
            <a:xfrm>
              <a:off x="928613" y="1739586"/>
              <a:ext cx="2616828" cy="2616828"/>
            </a:xfrm>
            <a:prstGeom prst="arc">
              <a:avLst>
                <a:gd name="adj1" fmla="val 10793436"/>
                <a:gd name="adj2" fmla="val 0"/>
              </a:avLst>
            </a:prstGeom>
            <a:ln w="19050" cmpd="sng">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TextBox 16"/>
            <p:cNvSpPr txBox="1"/>
            <p:nvPr/>
          </p:nvSpPr>
          <p:spPr>
            <a:xfrm>
              <a:off x="1951891" y="2006354"/>
              <a:ext cx="607784" cy="369332"/>
            </a:xfrm>
            <a:prstGeom prst="rect">
              <a:avLst/>
            </a:prstGeom>
            <a:noFill/>
          </p:spPr>
          <p:txBody>
            <a:bodyPr wrap="none" rtlCol="0">
              <a:spAutoFit/>
            </a:bodyPr>
            <a:lstStyle/>
            <a:p>
              <a:r>
                <a:rPr lang="en-US" dirty="0" smtClean="0"/>
                <a:t>180º</a:t>
              </a:r>
              <a:endParaRPr lang="en-US" dirty="0"/>
            </a:p>
          </p:txBody>
        </p:sp>
      </p:grpSp>
      <p:grpSp>
        <p:nvGrpSpPr>
          <p:cNvPr id="20" name="Group 19"/>
          <p:cNvGrpSpPr/>
          <p:nvPr/>
        </p:nvGrpSpPr>
        <p:grpSpPr>
          <a:xfrm>
            <a:off x="4931874" y="1639757"/>
            <a:ext cx="1797999" cy="1705338"/>
            <a:chOff x="4931874" y="1639757"/>
            <a:chExt cx="1797999" cy="1705338"/>
          </a:xfrm>
        </p:grpSpPr>
        <p:sp>
          <p:nvSpPr>
            <p:cNvPr id="9" name="Isosceles Triangle 8"/>
            <p:cNvSpPr/>
            <p:nvPr/>
          </p:nvSpPr>
          <p:spPr>
            <a:xfrm>
              <a:off x="5802292" y="2641301"/>
              <a:ext cx="81558" cy="99032"/>
            </a:xfrm>
            <a:prstGeom prst="triangle">
              <a:avLst/>
            </a:prstGeom>
            <a:ln>
              <a:noFill/>
            </a:ln>
            <a:effectLst/>
            <a:scene3d>
              <a:camera prst="orthographicFront">
                <a:rot lat="0" lon="0" rev="0"/>
              </a:camera>
              <a:lightRig rig="sunrise" dir="tl">
                <a:rot lat="0" lon="0" rev="1200000"/>
              </a:lightRig>
            </a:scene3d>
            <a:sp3d prstMaterial="softEdge">
              <a:bevelT w="31750" h="254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5592571" y="2740333"/>
              <a:ext cx="503430" cy="604762"/>
            </a:xfrm>
            <a:prstGeom prst="ellipse">
              <a:avLst/>
            </a:prstGeom>
            <a:ln>
              <a:noFill/>
            </a:ln>
            <a:effectLst/>
            <a:scene3d>
              <a:camera prst="orthographicFront">
                <a:rot lat="0" lon="0" rev="0"/>
              </a:camera>
              <a:lightRig rig="sunrise" dir="tl">
                <a:rot lat="0" lon="0" rev="1200000"/>
              </a:lightRig>
            </a:scene3d>
            <a:sp3d prstMaterial="softEdge">
              <a:bevelT w="24765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Isosceles Triangle 9"/>
            <p:cNvSpPr/>
            <p:nvPr/>
          </p:nvSpPr>
          <p:spPr>
            <a:xfrm flipV="1">
              <a:off x="5242706" y="2006355"/>
              <a:ext cx="1208308" cy="1041645"/>
            </a:xfrm>
            <a:prstGeom prst="triangl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rot="19836190">
              <a:off x="4931874" y="1652085"/>
              <a:ext cx="366599" cy="366599"/>
            </a:xfrm>
            <a:prstGeom prst="rect">
              <a:avLst/>
            </a:prstGeom>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3" name="Rectangle 12"/>
            <p:cNvSpPr/>
            <p:nvPr/>
          </p:nvSpPr>
          <p:spPr>
            <a:xfrm rot="1763810" flipH="1">
              <a:off x="6363274" y="1639757"/>
              <a:ext cx="366599" cy="366599"/>
            </a:xfrm>
            <a:prstGeom prst="rect">
              <a:avLst/>
            </a:prstGeom>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6" name="Arc 15"/>
            <p:cNvSpPr/>
            <p:nvPr/>
          </p:nvSpPr>
          <p:spPr>
            <a:xfrm>
              <a:off x="5135334" y="2006354"/>
              <a:ext cx="1423052" cy="1210583"/>
            </a:xfrm>
            <a:prstGeom prst="arc">
              <a:avLst>
                <a:gd name="adj1" fmla="val 13158755"/>
                <a:gd name="adj2" fmla="val 19203816"/>
              </a:avLst>
            </a:prstGeom>
            <a:ln w="19050" cmpd="sng">
              <a:solidFill>
                <a:srgbClr val="302C24"/>
              </a:solidFill>
              <a:headEnd type="triangl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p:cNvSpPr txBox="1"/>
            <p:nvPr/>
          </p:nvSpPr>
          <p:spPr>
            <a:xfrm>
              <a:off x="5625336" y="2093577"/>
              <a:ext cx="492367" cy="369332"/>
            </a:xfrm>
            <a:prstGeom prst="rect">
              <a:avLst/>
            </a:prstGeom>
            <a:noFill/>
          </p:spPr>
          <p:txBody>
            <a:bodyPr wrap="none" rtlCol="0">
              <a:spAutoFit/>
            </a:bodyPr>
            <a:lstStyle/>
            <a:p>
              <a:r>
                <a:rPr lang="en-US" dirty="0" smtClean="0"/>
                <a:t>60º</a:t>
              </a:r>
              <a:endParaRPr lang="en-US" dirty="0"/>
            </a:p>
          </p:txBody>
        </p:sp>
      </p:grpSp>
    </p:spTree>
    <p:extLst>
      <p:ext uri="{BB962C8B-B14F-4D97-AF65-F5344CB8AC3E}">
        <p14:creationId xmlns:p14="http://schemas.microsoft.com/office/powerpoint/2010/main" val="7120977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Grotboxes</a:t>
            </a:r>
            <a:endParaRPr lang="en-US" dirty="0"/>
          </a:p>
        </p:txBody>
      </p:sp>
      <p:sp>
        <p:nvSpPr>
          <p:cNvPr id="3" name="Content Placeholder 2"/>
          <p:cNvSpPr>
            <a:spLocks noGrp="1"/>
          </p:cNvSpPr>
          <p:nvPr>
            <p:ph idx="1"/>
          </p:nvPr>
        </p:nvSpPr>
        <p:spPr>
          <a:xfrm>
            <a:off x="498475" y="1148080"/>
            <a:ext cx="8147051" cy="5573394"/>
          </a:xfrm>
        </p:spPr>
        <p:txBody>
          <a:bodyPr/>
          <a:lstStyle/>
          <a:p>
            <a:r>
              <a:rPr lang="en-US" dirty="0" smtClean="0"/>
              <a:t>“Unashamedly cheap mass-market speakers that let you hear how your mix holds up in the face of serious playback abuse.”</a:t>
            </a:r>
          </a:p>
          <a:p>
            <a:r>
              <a:rPr lang="en-US" dirty="0" smtClean="0"/>
              <a:t>Cheap PC speakers or </a:t>
            </a:r>
            <a:r>
              <a:rPr lang="en-US" dirty="0" err="1" smtClean="0"/>
              <a:t>boomboxes</a:t>
            </a:r>
            <a:r>
              <a:rPr lang="en-US" dirty="0" smtClean="0"/>
              <a:t> are great for this</a:t>
            </a:r>
          </a:p>
          <a:p>
            <a:r>
              <a:rPr lang="en-US" dirty="0" smtClean="0"/>
              <a:t>Place close together so they come across as mono mix but without the boost that centered signals get in mono.</a:t>
            </a:r>
          </a:p>
        </p:txBody>
      </p:sp>
      <p:pic>
        <p:nvPicPr>
          <p:cNvPr id="4" name="Picture 3" descr="images.jpg"/>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23273" y1="6557" x2="74182" y2="46448"/>
                      </a14:backgroundRemoval>
                    </a14:imgEffect>
                  </a14:imgLayer>
                </a14:imgProps>
              </a:ext>
              <a:ext uri="{28A0092B-C50C-407E-A947-70E740481C1C}">
                <a14:useLocalDpi xmlns:a14="http://schemas.microsoft.com/office/drawing/2010/main" val="0"/>
              </a:ext>
            </a:extLst>
          </a:blip>
          <a:stretch>
            <a:fillRect/>
          </a:stretch>
        </p:blipFill>
        <p:spPr>
          <a:xfrm>
            <a:off x="2918460" y="4141470"/>
            <a:ext cx="3492500" cy="2324100"/>
          </a:xfrm>
          <a:prstGeom prst="rect">
            <a:avLst/>
          </a:prstGeom>
        </p:spPr>
      </p:pic>
    </p:spTree>
    <p:extLst>
      <p:ext uri="{BB962C8B-B14F-4D97-AF65-F5344CB8AC3E}">
        <p14:creationId xmlns:p14="http://schemas.microsoft.com/office/powerpoint/2010/main" val="32017233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Grotboxes</a:t>
            </a:r>
            <a:endParaRPr lang="en-US" dirty="0"/>
          </a:p>
        </p:txBody>
      </p:sp>
      <p:sp>
        <p:nvSpPr>
          <p:cNvPr id="3" name="Content Placeholder 2"/>
          <p:cNvSpPr>
            <a:spLocks noGrp="1"/>
          </p:cNvSpPr>
          <p:nvPr>
            <p:ph idx="1"/>
          </p:nvPr>
        </p:nvSpPr>
        <p:spPr/>
        <p:txBody>
          <a:bodyPr/>
          <a:lstStyle/>
          <a:p>
            <a:r>
              <a:rPr lang="en-US" dirty="0"/>
              <a:t>Bob </a:t>
            </a:r>
            <a:r>
              <a:rPr lang="en-US" dirty="0" err="1"/>
              <a:t>Clearmountain</a:t>
            </a:r>
            <a:r>
              <a:rPr lang="en-US" dirty="0"/>
              <a:t> uses a pair of Apple computer speakers</a:t>
            </a:r>
          </a:p>
          <a:p>
            <a:r>
              <a:rPr lang="en-US" dirty="0"/>
              <a:t>Michael </a:t>
            </a:r>
            <a:r>
              <a:rPr lang="en-US" dirty="0" err="1"/>
              <a:t>Brauer</a:t>
            </a:r>
            <a:r>
              <a:rPr lang="en-US" dirty="0"/>
              <a:t> uses a Sony </a:t>
            </a:r>
            <a:r>
              <a:rPr lang="en-US" dirty="0" err="1"/>
              <a:t>boombox</a:t>
            </a:r>
            <a:endParaRPr lang="en-US" dirty="0"/>
          </a:p>
          <a:p>
            <a:endParaRPr lang="en-US" dirty="0"/>
          </a:p>
        </p:txBody>
      </p:sp>
      <p:pic>
        <p:nvPicPr>
          <p:cNvPr id="4" name="Picture 3" descr="Brau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2753" y="2052320"/>
            <a:ext cx="3562773" cy="2672080"/>
          </a:xfrm>
          <a:prstGeom prst="rect">
            <a:avLst/>
          </a:prstGeom>
        </p:spPr>
      </p:pic>
      <p:pic>
        <p:nvPicPr>
          <p:cNvPr id="5" name="Picture 4" descr="Brauer - Studi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4726" y="4549774"/>
            <a:ext cx="3860800" cy="2171700"/>
          </a:xfrm>
          <a:prstGeom prst="rect">
            <a:avLst/>
          </a:prstGeom>
        </p:spPr>
      </p:pic>
      <p:sp>
        <p:nvSpPr>
          <p:cNvPr id="6" name="Donut 5"/>
          <p:cNvSpPr/>
          <p:nvPr/>
        </p:nvSpPr>
        <p:spPr>
          <a:xfrm>
            <a:off x="4947920" y="1960880"/>
            <a:ext cx="690880" cy="690880"/>
          </a:xfrm>
          <a:prstGeom prst="donut">
            <a:avLst>
              <a:gd name="adj" fmla="val 0"/>
            </a:avLst>
          </a:prstGeom>
          <a:noFill/>
          <a:ln>
            <a:solidFill>
              <a:schemeClr val="accent6">
                <a:lumMod val="60000"/>
                <a:lumOff val="40000"/>
              </a:schemeClr>
            </a:solidFill>
          </a:ln>
          <a:effectLst>
            <a:outerShdw blurRad="38100" dist="25400" dir="5400000" rotWithShape="0">
              <a:schemeClr val="tx1">
                <a:lumMod val="75000"/>
                <a:lumOff val="25000"/>
                <a:alpha val="7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Donut 6"/>
          <p:cNvSpPr/>
          <p:nvPr/>
        </p:nvSpPr>
        <p:spPr>
          <a:xfrm>
            <a:off x="5293360" y="4947920"/>
            <a:ext cx="690880" cy="690880"/>
          </a:xfrm>
          <a:prstGeom prst="donut">
            <a:avLst>
              <a:gd name="adj" fmla="val 0"/>
            </a:avLst>
          </a:prstGeom>
          <a:noFill/>
          <a:ln>
            <a:solidFill>
              <a:schemeClr val="accent6">
                <a:lumMod val="60000"/>
                <a:lumOff val="40000"/>
              </a:schemeClr>
            </a:solidFill>
          </a:ln>
          <a:effectLst>
            <a:outerShdw blurRad="38100" dist="25400" dir="5400000" rotWithShape="0">
              <a:schemeClr val="tx1">
                <a:lumMod val="75000"/>
                <a:lumOff val="25000"/>
                <a:alpha val="7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8" name="Picture 7" descr="Clearmountai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766" y="2499360"/>
            <a:ext cx="4059620" cy="3139440"/>
          </a:xfrm>
          <a:prstGeom prst="rect">
            <a:avLst/>
          </a:prstGeom>
        </p:spPr>
      </p:pic>
    </p:spTree>
    <p:extLst>
      <p:ext uri="{BB962C8B-B14F-4D97-AF65-F5344CB8AC3E}">
        <p14:creationId xmlns:p14="http://schemas.microsoft.com/office/powerpoint/2010/main" val="398530456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 End Management</a:t>
            </a:r>
            <a:endParaRPr lang="en-US" dirty="0"/>
          </a:p>
        </p:txBody>
      </p:sp>
      <p:sp>
        <p:nvSpPr>
          <p:cNvPr id="3" name="Content Placeholder 2"/>
          <p:cNvSpPr>
            <a:spLocks noGrp="1"/>
          </p:cNvSpPr>
          <p:nvPr>
            <p:ph idx="1"/>
          </p:nvPr>
        </p:nvSpPr>
        <p:spPr>
          <a:xfrm>
            <a:off x="498475" y="1006721"/>
            <a:ext cx="8147051" cy="5714753"/>
          </a:xfrm>
        </p:spPr>
        <p:txBody>
          <a:bodyPr>
            <a:normAutofit fontScale="85000" lnSpcReduction="20000"/>
          </a:bodyPr>
          <a:lstStyle/>
          <a:p>
            <a:r>
              <a:rPr lang="en-US" dirty="0" smtClean="0"/>
              <a:t>Learn what room modes cause problems in the studio.</a:t>
            </a:r>
          </a:p>
          <a:p>
            <a:pPr lvl="1"/>
            <a:r>
              <a:rPr lang="en-US" dirty="0" smtClean="0"/>
              <a:t>Listen from different spots in the room, focusing on bass level.</a:t>
            </a:r>
          </a:p>
          <a:p>
            <a:pPr lvl="1"/>
            <a:r>
              <a:rPr lang="en-US" dirty="0" smtClean="0"/>
              <a:t>Even listen from the doorway into another room</a:t>
            </a:r>
          </a:p>
          <a:p>
            <a:r>
              <a:rPr lang="en-US" dirty="0" smtClean="0"/>
              <a:t>Sub-sonic energy buildup</a:t>
            </a:r>
          </a:p>
          <a:p>
            <a:pPr lvl="1"/>
            <a:r>
              <a:rPr lang="en-US" dirty="0" smtClean="0"/>
              <a:t>Can hinder the overall loudness level</a:t>
            </a:r>
          </a:p>
          <a:p>
            <a:pPr lvl="1"/>
            <a:r>
              <a:rPr lang="en-US" dirty="0" smtClean="0"/>
              <a:t>Can create distortion on some playback systems</a:t>
            </a:r>
          </a:p>
          <a:p>
            <a:pPr lvl="2"/>
            <a:r>
              <a:rPr lang="en-US" dirty="0" smtClean="0"/>
              <a:t>Watch the speaker cones for large woofer excursions</a:t>
            </a:r>
          </a:p>
          <a:p>
            <a:pPr lvl="2"/>
            <a:r>
              <a:rPr lang="en-US" dirty="0" smtClean="0"/>
              <a:t>Use a spectrum analyzer to see the track’s frequency content</a:t>
            </a:r>
          </a:p>
          <a:p>
            <a:pPr lvl="2"/>
            <a:r>
              <a:rPr lang="en-US" dirty="0" smtClean="0"/>
              <a:t>“P, B, and W” sounds</a:t>
            </a:r>
          </a:p>
          <a:p>
            <a:pPr lvl="2"/>
            <a:r>
              <a:rPr lang="en-US" dirty="0" smtClean="0"/>
              <a:t>Performers’ motion, environmental rumble, etc.</a:t>
            </a:r>
          </a:p>
          <a:p>
            <a:pPr lvl="3"/>
            <a:r>
              <a:rPr lang="en-US" dirty="0" smtClean="0"/>
              <a:t>Snare (leakage from kick), Acoustic Guitar (pick noise and motion), Vocals</a:t>
            </a:r>
          </a:p>
          <a:p>
            <a:r>
              <a:rPr lang="en-US" dirty="0" smtClean="0"/>
              <a:t>Place high-pass filters on all tracks</a:t>
            </a:r>
          </a:p>
          <a:p>
            <a:pPr lvl="2"/>
            <a:r>
              <a:rPr lang="en-US" dirty="0" smtClean="0"/>
              <a:t>Most instruments can be cut out below 100 or 120 Hz.</a:t>
            </a:r>
          </a:p>
          <a:p>
            <a:r>
              <a:rPr lang="en-US" sz="2100" dirty="0" smtClean="0"/>
              <a:t>“You’ve got to remember that the stuff that’s going to take up the most room in your mix is on the bottom end. If you just let the bass take up that space, you can get out a lot of the low stuff on other tracks—up to around 160 Hz—and it will still sound massive.” –Jack Douglas</a:t>
            </a:r>
          </a:p>
        </p:txBody>
      </p:sp>
    </p:spTree>
    <p:extLst>
      <p:ext uri="{BB962C8B-B14F-4D97-AF65-F5344CB8AC3E}">
        <p14:creationId xmlns:p14="http://schemas.microsoft.com/office/powerpoint/2010/main" val="381769983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Nearfield</a:t>
            </a:r>
            <a:r>
              <a:rPr lang="en-US" dirty="0" smtClean="0"/>
              <a:t> Monitors</a:t>
            </a:r>
            <a:endParaRPr lang="en-US" dirty="0"/>
          </a:p>
        </p:txBody>
      </p:sp>
      <p:sp>
        <p:nvSpPr>
          <p:cNvPr id="3" name="Content Placeholder 2"/>
          <p:cNvSpPr>
            <a:spLocks noGrp="1"/>
          </p:cNvSpPr>
          <p:nvPr>
            <p:ph idx="1"/>
          </p:nvPr>
        </p:nvSpPr>
        <p:spPr>
          <a:xfrm>
            <a:off x="498475" y="1761564"/>
            <a:ext cx="8147051" cy="4931379"/>
          </a:xfrm>
        </p:spPr>
        <p:txBody>
          <a:bodyPr>
            <a:normAutofit/>
          </a:bodyPr>
          <a:lstStyle/>
          <a:p>
            <a:r>
              <a:rPr lang="en-US" dirty="0" smtClean="0"/>
              <a:t>2 Body Types</a:t>
            </a:r>
          </a:p>
          <a:p>
            <a:pPr lvl="1"/>
            <a:r>
              <a:rPr lang="en-US" dirty="0" smtClean="0"/>
              <a:t>Air Suspension (non-ported) – air is sealed in. Bass response rolls off.</a:t>
            </a:r>
          </a:p>
          <a:p>
            <a:pPr lvl="1"/>
            <a:r>
              <a:rPr lang="en-US" dirty="0" smtClean="0"/>
              <a:t>Bass Reflex (ported) – air from inside mixes with outside, acting as a resonator</a:t>
            </a:r>
          </a:p>
          <a:p>
            <a:endParaRPr lang="en-US" dirty="0" smtClean="0"/>
          </a:p>
        </p:txBody>
      </p:sp>
    </p:spTree>
    <p:extLst>
      <p:ext uri="{BB962C8B-B14F-4D97-AF65-F5344CB8AC3E}">
        <p14:creationId xmlns:p14="http://schemas.microsoft.com/office/powerpoint/2010/main" val="36480977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94130"/>
            <a:ext cx="8147051" cy="944084"/>
          </a:xfrm>
        </p:spPr>
        <p:txBody>
          <a:bodyPr/>
          <a:lstStyle/>
          <a:p>
            <a:r>
              <a:rPr lang="en-US" dirty="0" err="1" smtClean="0"/>
              <a:t>Nearfield</a:t>
            </a:r>
            <a:r>
              <a:rPr lang="en-US" dirty="0" smtClean="0"/>
              <a:t> Monitors</a:t>
            </a:r>
            <a:endParaRPr lang="en-US" dirty="0"/>
          </a:p>
        </p:txBody>
      </p:sp>
      <p:sp>
        <p:nvSpPr>
          <p:cNvPr id="3" name="Content Placeholder 2"/>
          <p:cNvSpPr>
            <a:spLocks noGrp="1"/>
          </p:cNvSpPr>
          <p:nvPr>
            <p:ph idx="1"/>
          </p:nvPr>
        </p:nvSpPr>
        <p:spPr>
          <a:xfrm>
            <a:off x="498475" y="1179330"/>
            <a:ext cx="8147051" cy="5513614"/>
          </a:xfrm>
        </p:spPr>
        <p:txBody>
          <a:bodyPr>
            <a:normAutofit/>
          </a:bodyPr>
          <a:lstStyle/>
          <a:p>
            <a:pPr marL="0" indent="0">
              <a:buNone/>
            </a:pPr>
            <a:r>
              <a:rPr lang="en-US" dirty="0"/>
              <a:t>Factors in choosing </a:t>
            </a:r>
            <a:r>
              <a:rPr lang="en-US" dirty="0" smtClean="0"/>
              <a:t>the right monitor </a:t>
            </a:r>
            <a:r>
              <a:rPr lang="en-US" dirty="0"/>
              <a:t>for your </a:t>
            </a:r>
            <a:r>
              <a:rPr lang="en-US" dirty="0" smtClean="0"/>
              <a:t>studio:</a:t>
            </a:r>
            <a:endParaRPr lang="en-US" dirty="0"/>
          </a:p>
          <a:p>
            <a:pPr>
              <a:buFont typeface="+mj-lt"/>
              <a:buAutoNum type="arabicPeriod"/>
            </a:pPr>
            <a:r>
              <a:rPr lang="en-US" dirty="0" smtClean="0"/>
              <a:t>Flat frequency </a:t>
            </a:r>
            <a:r>
              <a:rPr lang="en-US" dirty="0"/>
              <a:t>response possible across all audible frequencies</a:t>
            </a:r>
          </a:p>
          <a:p>
            <a:pPr lvl="2"/>
            <a:r>
              <a:rPr lang="en-US" dirty="0"/>
              <a:t>No monitor has a </a:t>
            </a:r>
            <a:r>
              <a:rPr lang="en-US" i="1" dirty="0"/>
              <a:t>completely </a:t>
            </a:r>
            <a:r>
              <a:rPr lang="en-US" dirty="0"/>
              <a:t>flat frequency </a:t>
            </a:r>
            <a:r>
              <a:rPr lang="en-US" dirty="0" smtClean="0"/>
              <a:t>response</a:t>
            </a:r>
          </a:p>
          <a:p>
            <a:pPr>
              <a:buFont typeface="+mj-lt"/>
              <a:buAutoNum type="arabicPeriod"/>
            </a:pPr>
            <a:r>
              <a:rPr lang="en-US" dirty="0" smtClean="0"/>
              <a:t>Time Domain response</a:t>
            </a:r>
          </a:p>
          <a:p>
            <a:pPr>
              <a:buFont typeface="+mj-lt"/>
              <a:buAutoNum type="arabicPeriod"/>
            </a:pPr>
            <a:r>
              <a:rPr lang="en-US" dirty="0" smtClean="0"/>
              <a:t>Personal </a:t>
            </a:r>
            <a:r>
              <a:rPr lang="en-US" dirty="0"/>
              <a:t>choice</a:t>
            </a:r>
          </a:p>
          <a:p>
            <a:pPr lvl="1"/>
            <a:r>
              <a:rPr lang="en-US" dirty="0"/>
              <a:t>Some people prefer aggressive-sounding monitors, others prefer more understated ones.</a:t>
            </a:r>
          </a:p>
          <a:p>
            <a:endParaRPr lang="en-US" dirty="0"/>
          </a:p>
          <a:p>
            <a:endParaRPr lang="en-US" dirty="0"/>
          </a:p>
        </p:txBody>
      </p:sp>
    </p:spTree>
    <p:extLst>
      <p:ext uri="{BB962C8B-B14F-4D97-AF65-F5344CB8AC3E}">
        <p14:creationId xmlns:p14="http://schemas.microsoft.com/office/powerpoint/2010/main" val="8072946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Frequency Response</a:t>
            </a:r>
            <a:endParaRPr lang="en-US" dirty="0"/>
          </a:p>
        </p:txBody>
      </p:sp>
      <p:sp>
        <p:nvSpPr>
          <p:cNvPr id="3" name="Content Placeholder 2"/>
          <p:cNvSpPr>
            <a:spLocks noGrp="1"/>
          </p:cNvSpPr>
          <p:nvPr>
            <p:ph idx="1"/>
          </p:nvPr>
        </p:nvSpPr>
        <p:spPr/>
        <p:txBody>
          <a:bodyPr/>
          <a:lstStyle/>
          <a:p>
            <a:r>
              <a:rPr lang="en-US" dirty="0" smtClean="0"/>
              <a:t>How useful is it?</a:t>
            </a:r>
          </a:p>
          <a:p>
            <a:r>
              <a:rPr lang="en-US" dirty="0" smtClean="0"/>
              <a:t>A “flat” frequency response would theoretically reproduce all frequencies accurately. You don’t want your speakers accentuating or cutting frequencies that aren’t in your mix.</a:t>
            </a:r>
          </a:p>
          <a:p>
            <a:r>
              <a:rPr lang="en-US" dirty="0" smtClean="0"/>
              <a:t>However, frequency response is measured in anechoic chambers, and doesn’t really take into account the psychoacoustics of listening, or the room reflections we would hear anywhere else.</a:t>
            </a:r>
          </a:p>
          <a:p>
            <a:r>
              <a:rPr lang="en-US" dirty="0" err="1" smtClean="0"/>
              <a:t>Psychoacoustically</a:t>
            </a:r>
            <a:r>
              <a:rPr lang="en-US" dirty="0" smtClean="0"/>
              <a:t>, the </a:t>
            </a:r>
            <a:r>
              <a:rPr lang="en-US" i="1" dirty="0" smtClean="0"/>
              <a:t>time domain </a:t>
            </a:r>
            <a:r>
              <a:rPr lang="en-US" dirty="0" smtClean="0"/>
              <a:t>is more important than the </a:t>
            </a:r>
            <a:r>
              <a:rPr lang="en-US" i="1" dirty="0" smtClean="0"/>
              <a:t>frequency domain</a:t>
            </a:r>
            <a:r>
              <a:rPr lang="en-US" dirty="0" smtClean="0"/>
              <a:t>.</a:t>
            </a:r>
          </a:p>
          <a:p>
            <a:r>
              <a:rPr lang="en-US" dirty="0" smtClean="0"/>
              <a:t>Plus, much great music (especially in 60’s and 70’s) has been produced on monitors whose frequency response was all over the place.</a:t>
            </a:r>
            <a:endParaRPr lang="en-US" dirty="0"/>
          </a:p>
        </p:txBody>
      </p:sp>
    </p:spTree>
    <p:extLst>
      <p:ext uri="{BB962C8B-B14F-4D97-AF65-F5344CB8AC3E}">
        <p14:creationId xmlns:p14="http://schemas.microsoft.com/office/powerpoint/2010/main" val="38606397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Bass Ports</a:t>
            </a:r>
            <a:endParaRPr lang="en-US" dirty="0"/>
          </a:p>
        </p:txBody>
      </p:sp>
      <p:sp>
        <p:nvSpPr>
          <p:cNvPr id="3" name="Content Placeholder 2"/>
          <p:cNvSpPr>
            <a:spLocks noGrp="1"/>
          </p:cNvSpPr>
          <p:nvPr>
            <p:ph idx="1"/>
          </p:nvPr>
        </p:nvSpPr>
        <p:spPr>
          <a:xfrm>
            <a:off x="631523" y="1006460"/>
            <a:ext cx="8147051" cy="5714753"/>
          </a:xfrm>
        </p:spPr>
        <p:txBody>
          <a:bodyPr/>
          <a:lstStyle/>
          <a:p>
            <a:pPr marL="0" indent="0">
              <a:buNone/>
            </a:pPr>
            <a:r>
              <a:rPr lang="en-US" dirty="0" smtClean="0"/>
              <a:t>4. Bass Ports</a:t>
            </a:r>
          </a:p>
          <a:p>
            <a:pPr lvl="1"/>
            <a:r>
              <a:rPr lang="en-US" dirty="0" smtClean="0"/>
              <a:t>The less $$ you have to spend, the more you should beware ported monitors.</a:t>
            </a:r>
          </a:p>
          <a:p>
            <a:pPr lvl="2"/>
            <a:r>
              <a:rPr lang="en-US" dirty="0" smtClean="0"/>
              <a:t>Ports </a:t>
            </a:r>
            <a:r>
              <a:rPr lang="en-US" dirty="0"/>
              <a:t>extend the low range of a speaker’s frequency response</a:t>
            </a:r>
          </a:p>
          <a:p>
            <a:pPr lvl="2"/>
            <a:r>
              <a:rPr lang="en-US" dirty="0"/>
              <a:t>However, they also cause the sub-bass frequencies (i.e. below 50 Hz) to drop off dramatically, which can distort the kick drum and bass volume and tone.</a:t>
            </a:r>
          </a:p>
          <a:p>
            <a:pPr lvl="2"/>
            <a:r>
              <a:rPr lang="en-US" dirty="0"/>
              <a:t>Ports extend the low range by creating a resonant frequency in the speaker cabinet. However, this frequency will ring out on transients, distorting the any short sound’s decay, as well as any delay and reverb effects</a:t>
            </a:r>
            <a:r>
              <a:rPr lang="en-US" dirty="0" smtClean="0"/>
              <a:t>.</a:t>
            </a:r>
            <a:endParaRPr lang="en-US" dirty="0"/>
          </a:p>
          <a:p>
            <a:endParaRPr lang="en-US" dirty="0"/>
          </a:p>
        </p:txBody>
      </p:sp>
      <p:pic>
        <p:nvPicPr>
          <p:cNvPr id="7" name="Picture 6" descr="Monitor Frequency Response.pdf"/>
          <p:cNvPicPr>
            <a:picLocks noChangeAspect="1"/>
          </p:cNvPicPr>
          <p:nvPr/>
        </p:nvPicPr>
        <p:blipFill rotWithShape="1">
          <a:blip r:embed="rId2">
            <a:extLst>
              <a:ext uri="{28A0092B-C50C-407E-A947-70E740481C1C}">
                <a14:useLocalDpi xmlns:a14="http://schemas.microsoft.com/office/drawing/2010/main" val="0"/>
              </a:ext>
            </a:extLst>
          </a:blip>
          <a:srcRect l="26035"/>
          <a:stretch/>
        </p:blipFill>
        <p:spPr>
          <a:xfrm rot="16200000">
            <a:off x="5610101" y="3380836"/>
            <a:ext cx="2429690" cy="4251063"/>
          </a:xfrm>
          <a:prstGeom prst="rect">
            <a:avLst/>
          </a:prstGeom>
        </p:spPr>
      </p:pic>
    </p:spTree>
    <p:extLst>
      <p:ext uri="{BB962C8B-B14F-4D97-AF65-F5344CB8AC3E}">
        <p14:creationId xmlns:p14="http://schemas.microsoft.com/office/powerpoint/2010/main" val="40528566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Bass Ports</a:t>
            </a:r>
            <a:endParaRPr lang="en-US" dirty="0"/>
          </a:p>
        </p:txBody>
      </p:sp>
      <p:pic>
        <p:nvPicPr>
          <p:cNvPr id="5" name="Content Placeholder 4" descr="Waterfall Plots.pdf"/>
          <p:cNvPicPr>
            <a:picLocks noGrp="1" noChangeAspect="1"/>
          </p:cNvPicPr>
          <p:nvPr>
            <p:ph idx="1"/>
          </p:nvPr>
        </p:nvPicPr>
        <p:blipFill rotWithShape="1">
          <a:blip r:embed="rId2">
            <a:extLst>
              <a:ext uri="{28A0092B-C50C-407E-A947-70E740481C1C}">
                <a14:useLocalDpi xmlns:a14="http://schemas.microsoft.com/office/drawing/2010/main" val="0"/>
              </a:ext>
            </a:extLst>
          </a:blip>
          <a:srcRect l="388" r="598" b="9040"/>
          <a:stretch/>
        </p:blipFill>
        <p:spPr>
          <a:xfrm>
            <a:off x="1415143" y="1161110"/>
            <a:ext cx="6216952" cy="5696890"/>
          </a:xfrm>
        </p:spPr>
      </p:pic>
      <p:sp>
        <p:nvSpPr>
          <p:cNvPr id="6" name="TextBox 5"/>
          <p:cNvSpPr txBox="1"/>
          <p:nvPr/>
        </p:nvSpPr>
        <p:spPr>
          <a:xfrm>
            <a:off x="12195" y="1632857"/>
            <a:ext cx="1402948" cy="369332"/>
          </a:xfrm>
          <a:prstGeom prst="rect">
            <a:avLst/>
          </a:prstGeom>
          <a:noFill/>
        </p:spPr>
        <p:txBody>
          <a:bodyPr wrap="none" rtlCol="0">
            <a:spAutoFit/>
          </a:bodyPr>
          <a:lstStyle/>
          <a:p>
            <a:r>
              <a:rPr lang="en-US" dirty="0" smtClean="0"/>
              <a:t>Non-ported</a:t>
            </a:r>
            <a:endParaRPr lang="en-US" dirty="0"/>
          </a:p>
        </p:txBody>
      </p:sp>
      <p:sp>
        <p:nvSpPr>
          <p:cNvPr id="7" name="TextBox 6"/>
          <p:cNvSpPr txBox="1"/>
          <p:nvPr/>
        </p:nvSpPr>
        <p:spPr>
          <a:xfrm>
            <a:off x="546997" y="3592285"/>
            <a:ext cx="868146" cy="369332"/>
          </a:xfrm>
          <a:prstGeom prst="rect">
            <a:avLst/>
          </a:prstGeom>
          <a:noFill/>
        </p:spPr>
        <p:txBody>
          <a:bodyPr wrap="none" rtlCol="0">
            <a:spAutoFit/>
          </a:bodyPr>
          <a:lstStyle/>
          <a:p>
            <a:r>
              <a:rPr lang="en-US" dirty="0"/>
              <a:t>P</a:t>
            </a:r>
            <a:r>
              <a:rPr lang="en-US" dirty="0" smtClean="0"/>
              <a:t>orted</a:t>
            </a:r>
            <a:endParaRPr lang="en-US" dirty="0"/>
          </a:p>
        </p:txBody>
      </p:sp>
      <p:sp>
        <p:nvSpPr>
          <p:cNvPr id="8" name="TextBox 7"/>
          <p:cNvSpPr txBox="1"/>
          <p:nvPr/>
        </p:nvSpPr>
        <p:spPr>
          <a:xfrm>
            <a:off x="546997" y="5430762"/>
            <a:ext cx="868146" cy="369332"/>
          </a:xfrm>
          <a:prstGeom prst="rect">
            <a:avLst/>
          </a:prstGeom>
          <a:noFill/>
        </p:spPr>
        <p:txBody>
          <a:bodyPr wrap="none" rtlCol="0">
            <a:spAutoFit/>
          </a:bodyPr>
          <a:lstStyle/>
          <a:p>
            <a:r>
              <a:rPr lang="en-US" dirty="0"/>
              <a:t>P</a:t>
            </a:r>
            <a:r>
              <a:rPr lang="en-US" dirty="0" smtClean="0"/>
              <a:t>orted</a:t>
            </a:r>
            <a:endParaRPr lang="en-US" dirty="0"/>
          </a:p>
        </p:txBody>
      </p:sp>
      <p:sp>
        <p:nvSpPr>
          <p:cNvPr id="9" name="TextBox 8"/>
          <p:cNvSpPr txBox="1"/>
          <p:nvPr/>
        </p:nvSpPr>
        <p:spPr>
          <a:xfrm>
            <a:off x="7632095" y="1448191"/>
            <a:ext cx="999455" cy="923330"/>
          </a:xfrm>
          <a:prstGeom prst="rect">
            <a:avLst/>
          </a:prstGeom>
          <a:noFill/>
        </p:spPr>
        <p:txBody>
          <a:bodyPr wrap="none" rtlCol="0">
            <a:spAutoFit/>
          </a:bodyPr>
          <a:lstStyle/>
          <a:p>
            <a:r>
              <a:rPr lang="en-US" dirty="0" smtClean="0"/>
              <a:t>Budget</a:t>
            </a:r>
          </a:p>
          <a:p>
            <a:r>
              <a:rPr lang="en-US" dirty="0" smtClean="0"/>
              <a:t>Ported</a:t>
            </a:r>
          </a:p>
          <a:p>
            <a:r>
              <a:rPr lang="en-US" dirty="0" smtClean="0"/>
              <a:t>Designs</a:t>
            </a:r>
            <a:endParaRPr lang="en-US" dirty="0"/>
          </a:p>
        </p:txBody>
      </p:sp>
    </p:spTree>
    <p:extLst>
      <p:ext uri="{BB962C8B-B14F-4D97-AF65-F5344CB8AC3E}">
        <p14:creationId xmlns:p14="http://schemas.microsoft.com/office/powerpoint/2010/main" val="393831214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Yamaha NS10</a:t>
            </a:r>
            <a:endParaRPr lang="en-US" dirty="0"/>
          </a:p>
        </p:txBody>
      </p:sp>
      <p:sp>
        <p:nvSpPr>
          <p:cNvPr id="3" name="Content Placeholder 2"/>
          <p:cNvSpPr>
            <a:spLocks noGrp="1"/>
          </p:cNvSpPr>
          <p:nvPr>
            <p:ph idx="1"/>
          </p:nvPr>
        </p:nvSpPr>
        <p:spPr>
          <a:xfrm>
            <a:off x="498475" y="1006721"/>
            <a:ext cx="8147051" cy="5714753"/>
          </a:xfrm>
        </p:spPr>
        <p:txBody>
          <a:bodyPr>
            <a:normAutofit fontScale="70000" lnSpcReduction="20000"/>
          </a:bodyPr>
          <a:lstStyle/>
          <a:p>
            <a:r>
              <a:rPr lang="en-US" dirty="0"/>
              <a:t>The most celebrated mixing speakers in the music </a:t>
            </a:r>
            <a:r>
              <a:rPr lang="en-US" dirty="0" smtClean="0"/>
              <a:t/>
            </a:r>
            <a:br>
              <a:rPr lang="en-US" dirty="0" smtClean="0"/>
            </a:br>
            <a:r>
              <a:rPr lang="en-US" dirty="0" smtClean="0"/>
              <a:t>industry</a:t>
            </a:r>
          </a:p>
          <a:p>
            <a:r>
              <a:rPr lang="en-US" dirty="0" smtClean="0"/>
              <a:t>First manufactured in 1978 as a hi-fi speaker, but wasn’t </a:t>
            </a:r>
            <a:br>
              <a:rPr lang="en-US" dirty="0" smtClean="0"/>
            </a:br>
            <a:r>
              <a:rPr lang="en-US" dirty="0" smtClean="0"/>
              <a:t>successful.</a:t>
            </a:r>
          </a:p>
          <a:p>
            <a:r>
              <a:rPr lang="en-US" dirty="0" smtClean="0"/>
              <a:t>Re-invented as a </a:t>
            </a:r>
            <a:r>
              <a:rPr lang="en-US" dirty="0" err="1" smtClean="0"/>
              <a:t>nearfield</a:t>
            </a:r>
            <a:r>
              <a:rPr lang="en-US" dirty="0" smtClean="0"/>
              <a:t> monitor, and it took off.</a:t>
            </a:r>
          </a:p>
          <a:p>
            <a:r>
              <a:rPr lang="en-US" dirty="0" smtClean="0"/>
              <a:t>Passive monitor – requires an amp</a:t>
            </a:r>
          </a:p>
          <a:p>
            <a:r>
              <a:rPr lang="en-US" dirty="0" smtClean="0"/>
              <a:t>Discontinued in 2001</a:t>
            </a:r>
          </a:p>
          <a:p>
            <a:r>
              <a:rPr lang="en-US" dirty="0" smtClean="0"/>
              <a:t>Caught on among freelance engineers in the 70’s and 80’s – right at the time when freelance engineers were becoming more numerous.</a:t>
            </a:r>
          </a:p>
          <a:p>
            <a:r>
              <a:rPr lang="en-US" dirty="0"/>
              <a:t>A</a:t>
            </a:r>
            <a:r>
              <a:rPr lang="en-US" dirty="0" smtClean="0"/>
              <a:t> well-known research paper was published in 2001 that compared 38 different </a:t>
            </a:r>
            <a:r>
              <a:rPr lang="en-US" dirty="0" err="1" smtClean="0"/>
              <a:t>nearfield</a:t>
            </a:r>
            <a:r>
              <a:rPr lang="en-US" dirty="0" smtClean="0"/>
              <a:t> monitors, and the NS10 stood out among them in terms of time-domain accuracy.</a:t>
            </a:r>
          </a:p>
          <a:p>
            <a:r>
              <a:rPr lang="en-US" dirty="0" smtClean="0"/>
              <a:t>Closed-box (non-ported) speaker – 12 dB/octave bass roll off below 90 Hz, but flat time-domain response.</a:t>
            </a:r>
          </a:p>
          <a:p>
            <a:pPr lvl="1"/>
            <a:r>
              <a:rPr lang="en-US" dirty="0" smtClean="0"/>
              <a:t>The NS10 has great time-domain accuracy</a:t>
            </a:r>
          </a:p>
          <a:p>
            <a:r>
              <a:rPr lang="en-US" dirty="0" smtClean="0"/>
              <a:t>White driver cone – straight-sided rather than curved</a:t>
            </a:r>
          </a:p>
          <a:p>
            <a:pPr lvl="1"/>
            <a:r>
              <a:rPr lang="en-US" dirty="0" smtClean="0"/>
              <a:t>Less resonant</a:t>
            </a:r>
          </a:p>
          <a:p>
            <a:pPr lvl="1"/>
            <a:r>
              <a:rPr lang="en-US" dirty="0" smtClean="0"/>
              <a:t>Higher frequency response</a:t>
            </a:r>
          </a:p>
          <a:p>
            <a:pPr lvl="1"/>
            <a:r>
              <a:rPr lang="en-US" dirty="0" smtClean="0"/>
              <a:t>Also, it’s instantly recognizable.</a:t>
            </a:r>
            <a:endParaRPr lang="en-US" dirty="0"/>
          </a:p>
        </p:txBody>
      </p:sp>
      <p:pic>
        <p:nvPicPr>
          <p:cNvPr id="4" name="Picture 3" descr="yamahaNS10.jpg"/>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67143" y1="17367" x2="67143" y2="17367"/>
                        <a14:foregroundMark x1="60429" y1="16088" x2="60571" y2="81901"/>
                        <a14:foregroundMark x1="71714" y1="55210" x2="71714" y2="55210"/>
                        <a14:foregroundMark x1="71571" y1="50274" x2="67429" y2="59598"/>
                        <a14:foregroundMark x1="97429" y1="16636" x2="97286" y2="81170"/>
                        <a14:foregroundMark x1="79571" y1="30713" x2="79571" y2="30713"/>
                      </a14:backgroundRemoval>
                    </a14:imgEffect>
                  </a14:imgLayer>
                </a14:imgProps>
              </a:ext>
              <a:ext uri="{28A0092B-C50C-407E-A947-70E740481C1C}">
                <a14:useLocalDpi xmlns:a14="http://schemas.microsoft.com/office/drawing/2010/main" val="0"/>
              </a:ext>
            </a:extLst>
          </a:blip>
          <a:stretch>
            <a:fillRect/>
          </a:stretch>
        </p:blipFill>
        <p:spPr>
          <a:xfrm>
            <a:off x="1383436" y="1453976"/>
            <a:ext cx="6422489" cy="5018714"/>
          </a:xfrm>
          <a:prstGeom prst="rect">
            <a:avLst/>
          </a:prstGeom>
        </p:spPr>
      </p:pic>
    </p:spTree>
    <p:extLst>
      <p:ext uri="{BB962C8B-B14F-4D97-AF65-F5344CB8AC3E}">
        <p14:creationId xmlns:p14="http://schemas.microsoft.com/office/powerpoint/2010/main" val="34459498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decel="50000" fill="hold" nodeType="clickEffect">
                                  <p:stCondLst>
                                    <p:cond delay="0"/>
                                  </p:stCondLst>
                                  <p:childTnLst>
                                    <p:animScale>
                                      <p:cBhvr>
                                        <p:cTn id="11" dur="2000" fill="hold"/>
                                        <p:tgtEl>
                                          <p:spTgt spid="4"/>
                                        </p:tgtEl>
                                      </p:cBhvr>
                                      <p:by x="50000" y="50000"/>
                                    </p:animScale>
                                  </p:childTnLst>
                                </p:cTn>
                              </p:par>
                              <p:par>
                                <p:cTn id="12" presetID="0" presetClass="path" presetSubtype="0" accel="50000" decel="50000" fill="hold" nodeType="withEffect">
                                  <p:stCondLst>
                                    <p:cond delay="0"/>
                                  </p:stCondLst>
                                  <p:childTnLst>
                                    <p:animMotion origin="layout" path="M -1.38889E-6 1.85185E-6 L 0.29497 -0.27523 " pathEditMode="relative" rAng="0" ptsTypes="AA">
                                      <p:cBhvr>
                                        <p:cTn id="13" dur="2000" fill="hold"/>
                                        <p:tgtEl>
                                          <p:spTgt spid="4"/>
                                        </p:tgtEl>
                                        <p:attrNameLst>
                                          <p:attrName>ppt_x</p:attrName>
                                          <p:attrName>ppt_y</p:attrName>
                                        </p:attrNameLst>
                                      </p:cBhvr>
                                      <p:rCtr x="14740" y="-13773"/>
                                    </p:animMotion>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5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5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500"/>
                                        <p:tgtEl>
                                          <p:spTgt spid="3">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fade">
                                      <p:cBhvr>
                                        <p:cTn id="48" dur="500"/>
                                        <p:tgtEl>
                                          <p:spTgt spid="3">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Effect transition="in" filter="fade">
                                      <p:cBhvr>
                                        <p:cTn id="53" dur="500"/>
                                        <p:tgtEl>
                                          <p:spTgt spid="3">
                                            <p:txEl>
                                              <p:pRg st="7" end="7"/>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500"/>
                                        <p:tgtEl>
                                          <p:spTgt spid="3">
                                            <p:txEl>
                                              <p:pRg st="8" end="8"/>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Effect transition="in" filter="fade">
                                      <p:cBhvr>
                                        <p:cTn id="61" dur="500"/>
                                        <p:tgtEl>
                                          <p:spTgt spid="3">
                                            <p:txEl>
                                              <p:pRg st="9" end="9"/>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
                                            <p:txEl>
                                              <p:pRg st="10" end="10"/>
                                            </p:txEl>
                                          </p:spTgt>
                                        </p:tgtEl>
                                        <p:attrNameLst>
                                          <p:attrName>style.visibility</p:attrName>
                                        </p:attrNameLst>
                                      </p:cBhvr>
                                      <p:to>
                                        <p:strVal val="visible"/>
                                      </p:to>
                                    </p:set>
                                    <p:animEffect transition="in" filter="fade">
                                      <p:cBhvr>
                                        <p:cTn id="64" dur="500"/>
                                        <p:tgtEl>
                                          <p:spTgt spid="3">
                                            <p:txEl>
                                              <p:pRg st="10" end="10"/>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Effect transition="in" filter="fade">
                                      <p:cBhvr>
                                        <p:cTn id="67" dur="500"/>
                                        <p:tgtEl>
                                          <p:spTgt spid="3">
                                            <p:txEl>
                                              <p:pRg st="11" end="11"/>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
                                            <p:txEl>
                                              <p:pRg st="12" end="12"/>
                                            </p:txEl>
                                          </p:spTgt>
                                        </p:tgtEl>
                                        <p:attrNameLst>
                                          <p:attrName>style.visibility</p:attrName>
                                        </p:attrNameLst>
                                      </p:cBhvr>
                                      <p:to>
                                        <p:strVal val="visible"/>
                                      </p:to>
                                    </p:set>
                                    <p:animEffect transition="in" filter="fade">
                                      <p:cBhvr>
                                        <p:cTn id="70"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Saddle">
  <a:themeElements>
    <a:clrScheme name="Saddle">
      <a:dk1>
        <a:srgbClr val="302C24"/>
      </a:dk1>
      <a:lt1>
        <a:sysClr val="window" lastClr="FFFFFF"/>
      </a:lt1>
      <a:dk2>
        <a:srgbClr val="AC6416"/>
      </a:dk2>
      <a:lt2>
        <a:srgbClr val="E8E4DB"/>
      </a:lt2>
      <a:accent1>
        <a:srgbClr val="C6B178"/>
      </a:accent1>
      <a:accent2>
        <a:srgbClr val="9C5B14"/>
      </a:accent2>
      <a:accent3>
        <a:srgbClr val="71B2BC"/>
      </a:accent3>
      <a:accent4>
        <a:srgbClr val="78AA5D"/>
      </a:accent4>
      <a:accent5>
        <a:srgbClr val="867099"/>
      </a:accent5>
      <a:accent6>
        <a:srgbClr val="4C6F75"/>
      </a:accent6>
      <a:hlink>
        <a:srgbClr val="F27B0E"/>
      </a:hlink>
      <a:folHlink>
        <a:srgbClr val="989268"/>
      </a:folHlink>
    </a:clrScheme>
    <a:fontScheme name="Saddle">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Saddle">
      <a:fillStyleLst>
        <a:solidFill>
          <a:schemeClr val="phClr"/>
        </a:solidFill>
        <a:gradFill rotWithShape="1">
          <a:gsLst>
            <a:gs pos="0">
              <a:schemeClr val="phClr"/>
            </a:gs>
            <a:gs pos="30000">
              <a:schemeClr val="phClr">
                <a:tint val="80000"/>
              </a:schemeClr>
            </a:gs>
            <a:gs pos="100000">
              <a:schemeClr val="phClr">
                <a:tint val="100000"/>
              </a:schemeClr>
            </a:gs>
          </a:gsLst>
          <a:path path="rect">
            <a:fillToRect l="50000" r="100000"/>
          </a:path>
        </a:gradFill>
        <a:blipFill rotWithShape="1">
          <a:blip xmlns:r="http://schemas.openxmlformats.org/officeDocument/2006/relationships" r:embed="rId1">
            <a:duotone>
              <a:schemeClr val="phClr">
                <a:shade val="70000"/>
                <a:satMod val="120000"/>
              </a:schemeClr>
              <a:schemeClr val="phClr">
                <a:tint val="30000"/>
                <a:satMod val="120000"/>
              </a:schemeClr>
            </a:duotone>
          </a:blip>
          <a:stretch/>
        </a:blipFill>
      </a:fillStyleLst>
      <a:lnStyleLst>
        <a:ln w="25400" cap="flat" cmpd="sng" algn="ctr">
          <a:solidFill>
            <a:schemeClr val="phClr">
              <a:shade val="95000"/>
              <a:satMod val="105000"/>
            </a:schemeClr>
          </a:solidFill>
          <a:prstDash val="solid"/>
        </a:ln>
        <a:ln w="50800" cap="flat" cmpd="dbl" algn="ctr">
          <a:solidFill>
            <a:schemeClr val="phClr"/>
          </a:solidFill>
          <a:prstDash val="solid"/>
        </a:ln>
        <a:ln w="76200" cap="flat" cmpd="dbl" algn="ctr">
          <a:solidFill>
            <a:schemeClr val="phClr"/>
          </a:solidFill>
          <a:prstDash val="solid"/>
        </a:ln>
      </a:lnStyleLst>
      <a:effectStyleLst>
        <a:effectStyle>
          <a:effectLst/>
        </a:effectStyle>
        <a:effectStyle>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a:effectStyle>
        <a:effectStyle>
          <a:effectLst>
            <a:innerShdw blurRad="76200" dist="38100" dir="13500000">
              <a:srgbClr val="FFFFFF">
                <a:alpha val="75000"/>
              </a:srgbClr>
            </a:innerShdw>
          </a:effectLst>
          <a:scene3d>
            <a:camera prst="perspectiveFront" fov="2400000"/>
            <a:lightRig rig="twoPt" dir="tl"/>
          </a:scene3d>
          <a:sp3d>
            <a:bevelT w="25400" h="12700" prst="angle"/>
          </a:sp3d>
        </a:effectStyle>
      </a:effectStyleLst>
      <a:bgFillStyleLst>
        <a:solidFill>
          <a:schemeClr val="phClr"/>
        </a:solidFill>
        <a:blipFill rotWithShape="1">
          <a:blip xmlns:r="http://schemas.openxmlformats.org/officeDocument/2006/relationships" r:embed="rId2">
            <a:duotone>
              <a:schemeClr val="phClr">
                <a:shade val="30000"/>
                <a:satMod val="250000"/>
              </a:schemeClr>
              <a:schemeClr val="phClr">
                <a:tint val="50000"/>
                <a:satMod val="200000"/>
              </a:schemeClr>
            </a:duotone>
          </a:blip>
          <a:stretch/>
        </a:blipFill>
        <a:blipFill rotWithShape="1">
          <a:blip xmlns:r="http://schemas.openxmlformats.org/officeDocument/2006/relationships" r:embed="rId3">
            <a:duotone>
              <a:schemeClr val="phClr">
                <a:shade val="90000"/>
                <a:hueMod val="90000"/>
                <a:satMod val="150000"/>
                <a:lumMod val="90000"/>
              </a:schemeClr>
              <a:schemeClr val="phClr">
                <a:tint val="70000"/>
                <a:shade val="80000"/>
                <a:satMod val="3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Saddle.thmx</Template>
  <TotalTime>2479</TotalTime>
  <Words>2744</Words>
  <Application>Microsoft Macintosh PowerPoint</Application>
  <PresentationFormat>On-screen Show (4:3)</PresentationFormat>
  <Paragraphs>285</Paragraphs>
  <Slides>33</Slides>
  <Notes>9</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Saddle</vt:lpstr>
      <vt:lpstr>Monitoring</vt:lpstr>
      <vt:lpstr>Nearfield Monitors</vt:lpstr>
      <vt:lpstr>2-way systems </vt:lpstr>
      <vt:lpstr>Nearfield Monitors</vt:lpstr>
      <vt:lpstr>Nearfield Monitors</vt:lpstr>
      <vt:lpstr>Frequency Response</vt:lpstr>
      <vt:lpstr>Bass Ports</vt:lpstr>
      <vt:lpstr>Bass Ports</vt:lpstr>
      <vt:lpstr>Yamaha NS10</vt:lpstr>
      <vt:lpstr>Yamaha NS10</vt:lpstr>
      <vt:lpstr>Yamaha NS10</vt:lpstr>
      <vt:lpstr>Yamaha NS10</vt:lpstr>
      <vt:lpstr>Genelec 1031A</vt:lpstr>
      <vt:lpstr>Choosing Monitors</vt:lpstr>
      <vt:lpstr>Speaker Placement</vt:lpstr>
      <vt:lpstr>Speaker Placement</vt:lpstr>
      <vt:lpstr>Speaker Placement</vt:lpstr>
      <vt:lpstr>Boundary Effect</vt:lpstr>
      <vt:lpstr>Boundary Effect</vt:lpstr>
      <vt:lpstr>Boundary Effect</vt:lpstr>
      <vt:lpstr>Main points:</vt:lpstr>
      <vt:lpstr>Nearfield Monitoring</vt:lpstr>
      <vt:lpstr>Supplemental Monitoring</vt:lpstr>
      <vt:lpstr>Auratone 5C Super Sound Cube</vt:lpstr>
      <vt:lpstr>Auratone 5C Super Sound Cube</vt:lpstr>
      <vt:lpstr>Auratone 5C Super Sound Cube</vt:lpstr>
      <vt:lpstr>Mono Compatibility</vt:lpstr>
      <vt:lpstr>Why listen in mono?</vt:lpstr>
      <vt:lpstr>Auratone Substitutes</vt:lpstr>
      <vt:lpstr>Headphones</vt:lpstr>
      <vt:lpstr>Grotboxes</vt:lpstr>
      <vt:lpstr>Grotboxes</vt:lpstr>
      <vt:lpstr>Low End Management</vt:lpstr>
    </vt:vector>
  </TitlesOfParts>
  <Company>Florida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Monitoring</dc:title>
  <dc:creator>Office 2004 Test Drive User</dc:creator>
  <cp:lastModifiedBy>Office 2004 Test Drive User</cp:lastModifiedBy>
  <cp:revision>72</cp:revision>
  <dcterms:created xsi:type="dcterms:W3CDTF">2014-03-21T03:11:06Z</dcterms:created>
  <dcterms:modified xsi:type="dcterms:W3CDTF">2014-04-02T06:31:08Z</dcterms:modified>
</cp:coreProperties>
</file>