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3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CB9AE-019C-AE43-9340-A971661F29AF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B9D0-0248-874B-B714-18F9E489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www.pmerecords.com</a:t>
            </a:r>
            <a:r>
              <a:rPr lang="en-US" dirty="0" smtClean="0"/>
              <a:t>/</a:t>
            </a:r>
            <a:r>
              <a:rPr lang="en-US" dirty="0" err="1" smtClean="0"/>
              <a:t>Diffusor.cfm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B9D0-0248-874B-B714-18F9E48941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391" y="689397"/>
            <a:ext cx="7445813" cy="794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391" y="1483908"/>
            <a:ext cx="7445813" cy="473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FCFDBA-3637-594E-A65E-4AC36C2B5AEC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5052" y="6232879"/>
            <a:ext cx="3502152" cy="2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F68EB2-55DC-7A44-9CED-B29AB32BFC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oundonsound.com/sos/feb06/articles/studiosos.htm?print=ye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merecords.com/Diffusor.cf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85868"/>
            <a:ext cx="3313355" cy="138996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Studio </a:t>
            </a:r>
            <a:r>
              <a:rPr lang="en-US" sz="4800" b="1" dirty="0" smtClean="0"/>
              <a:t>Acoustics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4040743"/>
            <a:ext cx="3309803" cy="499954"/>
          </a:xfrm>
        </p:spPr>
        <p:txBody>
          <a:bodyPr/>
          <a:lstStyle/>
          <a:p>
            <a:pPr algn="ctr"/>
            <a:r>
              <a:rPr lang="en-US" dirty="0" smtClean="0"/>
              <a:t>Audio Engineering 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3365" y="4453625"/>
            <a:ext cx="33133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Senior, Ch. 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The SOS Guide to Acoustic Treatment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Huber, Ch.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8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ffus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1" y="324127"/>
            <a:ext cx="8459661" cy="61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Resonance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Mode</a:t>
            </a:r>
            <a:r>
              <a:rPr lang="en-US" dirty="0" smtClean="0"/>
              <a:t>: </a:t>
            </a:r>
            <a:r>
              <a:rPr lang="en-US" dirty="0"/>
              <a:t>yet another synonym for harmonics/overtones/partials.</a:t>
            </a:r>
          </a:p>
          <a:p>
            <a:pPr lvl="1"/>
            <a:r>
              <a:rPr lang="en-US" dirty="0"/>
              <a:t>We use the term “modes” when describing the vibrational properties of sound waves.</a:t>
            </a:r>
          </a:p>
          <a:p>
            <a:r>
              <a:rPr lang="en-US" b="1" dirty="0" smtClean="0"/>
              <a:t>Node</a:t>
            </a:r>
            <a:r>
              <a:rPr lang="en-US" dirty="0" smtClean="0"/>
              <a:t>: a point along a vibrating wave that is still (for a certain frequency)</a:t>
            </a:r>
          </a:p>
          <a:p>
            <a:r>
              <a:rPr lang="en-US" b="1" dirty="0" smtClean="0"/>
              <a:t>Antinode</a:t>
            </a:r>
            <a:r>
              <a:rPr lang="en-US" dirty="0" smtClean="0"/>
              <a:t>: a point along a vibrating wave that moves the maximum amount (for a certain frequency)</a:t>
            </a:r>
            <a:endParaRPr lang="en-US" dirty="0"/>
          </a:p>
        </p:txBody>
      </p:sp>
      <p:pic>
        <p:nvPicPr>
          <p:cNvPr id="8" name="Picture 7" descr="nodes-antinod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30" y="4748815"/>
            <a:ext cx="3454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1" y="699728"/>
            <a:ext cx="7445813" cy="522786"/>
          </a:xfrm>
        </p:spPr>
        <p:txBody>
          <a:bodyPr>
            <a:noAutofit/>
          </a:bodyPr>
          <a:lstStyle/>
          <a:p>
            <a:r>
              <a:rPr lang="en-US" sz="2800" dirty="0" smtClean="0"/>
              <a:t>Room </a:t>
            </a:r>
            <a:r>
              <a:rPr lang="en-US" sz="2800" dirty="0" smtClean="0"/>
              <a:t>Resonance (a.k.a. Standing Waves)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single room mode can boost/cut its resonant frequency by as much as 20 dB!</a:t>
            </a:r>
            <a:endParaRPr lang="en-US" sz="2000" dirty="0"/>
          </a:p>
        </p:txBody>
      </p:sp>
      <p:pic>
        <p:nvPicPr>
          <p:cNvPr id="4" name="Content Placeholder 3" descr="Node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16522"/>
          <a:stretch/>
        </p:blipFill>
        <p:spPr>
          <a:xfrm>
            <a:off x="504896" y="2250810"/>
            <a:ext cx="3215827" cy="4085339"/>
          </a:xfrm>
          <a:prstGeom prst="rect">
            <a:avLst/>
          </a:prstGeom>
        </p:spPr>
      </p:pic>
      <p:pic>
        <p:nvPicPr>
          <p:cNvPr id="5" name="Picture 4" descr="Standing Wav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8038" y="1822837"/>
            <a:ext cx="4085998" cy="49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resonant frequency between two walls: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565 / Distance in feet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Room modes will be at multiples of this frequency.</a:t>
            </a:r>
          </a:p>
          <a:p>
            <a:pPr lvl="1"/>
            <a:r>
              <a:rPr lang="en-US" dirty="0" smtClean="0"/>
              <a:t>If the mode has a node in your listening spot, you’ll hear a dip at that frequency range.</a:t>
            </a:r>
          </a:p>
          <a:p>
            <a:pPr lvl="1"/>
            <a:r>
              <a:rPr lang="en-US" dirty="0" smtClean="0"/>
              <a:t>If the mode has an antinode in your listening spot, you’ll hear a boost at that frequency.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Room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professional solution is to build rooms with non-parallel walls.</a:t>
            </a:r>
          </a:p>
          <a:p>
            <a:r>
              <a:rPr lang="en-US" dirty="0" smtClean="0"/>
              <a:t>For the rest of us:</a:t>
            </a:r>
          </a:p>
          <a:p>
            <a:pPr lvl="1"/>
            <a:r>
              <a:rPr lang="en-US" dirty="0" smtClean="0"/>
              <a:t>Avoid small rooms if possible</a:t>
            </a:r>
          </a:p>
          <a:p>
            <a:pPr lvl="1"/>
            <a:r>
              <a:rPr lang="en-US" dirty="0" smtClean="0"/>
              <a:t>Choose a rectangular room rather than a square room</a:t>
            </a:r>
          </a:p>
          <a:p>
            <a:pPr lvl="1"/>
            <a:r>
              <a:rPr lang="en-US" dirty="0" smtClean="0"/>
              <a:t>Avoid setting up your listening position exactly halfway between walls</a:t>
            </a:r>
          </a:p>
          <a:p>
            <a:pPr lvl="2"/>
            <a:r>
              <a:rPr lang="en-US" dirty="0"/>
              <a:t>Y</a:t>
            </a:r>
            <a:r>
              <a:rPr lang="en-US" dirty="0" smtClean="0"/>
              <a:t>ou don’t want to be too far off-center either, though. But stereo imbalance is not as big of an issue as room modes.</a:t>
            </a:r>
          </a:p>
          <a:p>
            <a:pPr lvl="1"/>
            <a:r>
              <a:rPr lang="en-US" dirty="0" smtClean="0"/>
              <a:t>Bass Traps!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50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1" y="479892"/>
            <a:ext cx="7445813" cy="794510"/>
          </a:xfrm>
        </p:spPr>
        <p:txBody>
          <a:bodyPr/>
          <a:lstStyle/>
          <a:p>
            <a:r>
              <a:rPr lang="en-US" dirty="0" smtClean="0"/>
              <a:t>Bass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Large panels of thick (4-inches thick or more), dense mineral fiber</a:t>
            </a:r>
          </a:p>
          <a:p>
            <a:r>
              <a:rPr lang="en-US" sz="2000" dirty="0" smtClean="0"/>
              <a:t>Corners are a common place for them because bass multiplies in corners.</a:t>
            </a:r>
          </a:p>
          <a:p>
            <a:endParaRPr lang="en-US" sz="2000" dirty="0"/>
          </a:p>
        </p:txBody>
      </p:sp>
      <p:pic>
        <p:nvPicPr>
          <p:cNvPr id="4" name="Picture 3" descr="Bass tra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4465" y="1629969"/>
            <a:ext cx="3663838" cy="60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speakers are placed close to walls, low frequencies will be </a:t>
            </a:r>
            <a:r>
              <a:rPr lang="en-US" i="1" dirty="0" smtClean="0"/>
              <a:t>reinforced</a:t>
            </a:r>
            <a:r>
              <a:rPr lang="en-US" dirty="0" smtClean="0"/>
              <a:t> by reflections.</a:t>
            </a:r>
          </a:p>
          <a:p>
            <a:pPr lvl="1"/>
            <a:r>
              <a:rPr lang="en-US" dirty="0" smtClean="0"/>
              <a:t>Longer wavelengths cause them to be less out-of-phase from the delay</a:t>
            </a:r>
          </a:p>
          <a:p>
            <a:pPr lvl="1"/>
            <a:r>
              <a:rPr lang="en-US" dirty="0" smtClean="0"/>
              <a:t>Low frequencies are stronger off-axis (from the sides/back of speakers).</a:t>
            </a:r>
          </a:p>
          <a:p>
            <a:pPr lvl="1"/>
            <a:r>
              <a:rPr lang="en-US" dirty="0" smtClean="0"/>
              <a:t>The effect is doubled in corners.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EQ the speakers (some speakers have low-cut filters)</a:t>
            </a:r>
          </a:p>
          <a:p>
            <a:pPr lvl="1"/>
            <a:r>
              <a:rPr lang="en-US" dirty="0" smtClean="0"/>
              <a:t>Just don’t place speakers near walls!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7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9398"/>
            <a:ext cx="7024744" cy="794510"/>
          </a:xfrm>
        </p:spPr>
        <p:txBody>
          <a:bodyPr/>
          <a:lstStyle/>
          <a:p>
            <a:r>
              <a:rPr lang="en-US" dirty="0" smtClean="0"/>
              <a:t>Rule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ROOM IS AT LEAST AS IMPORTANT AS THE SPEAKERS!</a:t>
            </a:r>
          </a:p>
          <a:p>
            <a:endParaRPr lang="en-US" dirty="0"/>
          </a:p>
          <a:p>
            <a:r>
              <a:rPr lang="en-US" dirty="0" smtClean="0"/>
              <a:t>Even on a shoestring budget, you can make vital acoustic improvements.</a:t>
            </a:r>
          </a:p>
          <a:p>
            <a:endParaRPr lang="en-US" dirty="0" smtClean="0"/>
          </a:p>
          <a:p>
            <a:r>
              <a:rPr lang="en-US" dirty="0" smtClean="0"/>
              <a:t>Two main sources of problems caused by the room:</a:t>
            </a:r>
          </a:p>
          <a:p>
            <a:pPr lvl="1"/>
            <a:r>
              <a:rPr lang="en-US" dirty="0" smtClean="0"/>
              <a:t>Reflections of mid and high frequencies off hard surfaces</a:t>
            </a:r>
          </a:p>
          <a:p>
            <a:pPr lvl="1"/>
            <a:r>
              <a:rPr lang="en-US" dirty="0" smtClean="0"/>
              <a:t>Peaks and troughs in the low end response caused by reflections of </a:t>
            </a:r>
            <a:r>
              <a:rPr lang="en-US" smtClean="0"/>
              <a:t>low frequencies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91" y="1601870"/>
            <a:ext cx="7544799" cy="4615416"/>
          </a:xfrm>
        </p:spPr>
        <p:txBody>
          <a:bodyPr>
            <a:normAutofit/>
          </a:bodyPr>
          <a:lstStyle/>
          <a:p>
            <a:r>
              <a:rPr lang="en-US" dirty="0" smtClean="0"/>
              <a:t>Any surface within 3 meters of your speakers</a:t>
            </a:r>
          </a:p>
          <a:p>
            <a:pPr lvl="1"/>
            <a:r>
              <a:rPr lang="en-US" dirty="0" smtClean="0"/>
              <a:t>Desk or mixing console</a:t>
            </a:r>
          </a:p>
          <a:p>
            <a:pPr lvl="1"/>
            <a:r>
              <a:rPr lang="en-US" dirty="0" smtClean="0"/>
              <a:t>Walls</a:t>
            </a:r>
          </a:p>
          <a:p>
            <a:pPr lvl="1"/>
            <a:r>
              <a:rPr lang="en-US" dirty="0" smtClean="0"/>
              <a:t>Ceiling/Floor</a:t>
            </a:r>
          </a:p>
          <a:p>
            <a:r>
              <a:rPr lang="en-US" dirty="0" smtClean="0"/>
              <a:t>Early reflections – delayed signal combines with the direct signal, causing </a:t>
            </a:r>
            <a:r>
              <a:rPr lang="en-US" i="1" dirty="0" smtClean="0"/>
              <a:t>comb filtering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Professional studios – walls are angled to bounce reflections away from the listening position</a:t>
            </a:r>
          </a:p>
          <a:p>
            <a:pPr lvl="1"/>
            <a:r>
              <a:rPr lang="en-US" dirty="0" smtClean="0"/>
              <a:t>Smaller studios – acoustic foam can absorb reflections – this will dampen them to a softer level so they don’t interfere as much with the direct sound.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80" y="166280"/>
            <a:ext cx="7445813" cy="794510"/>
          </a:xfrm>
        </p:spPr>
        <p:txBody>
          <a:bodyPr/>
          <a:lstStyle/>
          <a:p>
            <a:r>
              <a:rPr lang="en-US" dirty="0" smtClean="0"/>
              <a:t>Acoustic 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16" y="1086652"/>
            <a:ext cx="3722907" cy="53709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Mirror points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put foam at points on the walls where sound is reflected from the speaker to the listener.</a:t>
            </a:r>
          </a:p>
          <a:p>
            <a:r>
              <a:rPr lang="en-US" dirty="0" smtClean="0"/>
              <a:t>You can find these points by using a mirror.</a:t>
            </a:r>
            <a:endParaRPr lang="en-US" dirty="0"/>
          </a:p>
          <a:p>
            <a:r>
              <a:rPr lang="en-US" dirty="0" smtClean="0"/>
              <a:t>Front and back walls and ceiling too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tudiososmirrorpoints01.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23" y="998211"/>
            <a:ext cx="4487625" cy="54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Auralex</a:t>
            </a:r>
            <a:r>
              <a:rPr lang="en-US" dirty="0"/>
              <a:t> </a:t>
            </a:r>
            <a:r>
              <a:rPr lang="en-US" dirty="0" smtClean="0"/>
              <a:t>foam</a:t>
            </a:r>
          </a:p>
          <a:p>
            <a:r>
              <a:rPr lang="en-US" dirty="0" smtClean="0"/>
              <a:t>DIY - High-density insulation</a:t>
            </a:r>
          </a:p>
          <a:p>
            <a:pPr lvl="1"/>
            <a:r>
              <a:rPr lang="en-US" dirty="0" smtClean="0"/>
              <a:t>Needs to be covered – it’s fiberglass</a:t>
            </a:r>
          </a:p>
          <a:p>
            <a:r>
              <a:rPr lang="en-US" dirty="0" smtClean="0"/>
              <a:t>Curtains or blankets</a:t>
            </a:r>
          </a:p>
          <a:p>
            <a:pPr lvl="1"/>
            <a:r>
              <a:rPr lang="en-US" dirty="0" smtClean="0"/>
              <a:t>Leave a few inches between the wall and the curtain</a:t>
            </a:r>
          </a:p>
          <a:p>
            <a:r>
              <a:rPr lang="en-US" dirty="0" smtClean="0"/>
              <a:t>Diffusers</a:t>
            </a:r>
          </a:p>
          <a:p>
            <a:pPr lvl="1"/>
            <a:r>
              <a:rPr lang="en-US" dirty="0" smtClean="0"/>
              <a:t>Diffusers can be more expensive, but other things can work – i.e. bookshelves or CD racks</a:t>
            </a:r>
          </a:p>
          <a:p>
            <a:pPr lvl="1"/>
            <a:r>
              <a:rPr lang="en-US" dirty="0" smtClean="0"/>
              <a:t>Back wall behind monitors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4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Foam is only effective at absorbing mid- to high frequencies, and its thickness determines its effectiveness</a:t>
            </a:r>
          </a:p>
          <a:p>
            <a:pPr lvl="1"/>
            <a:r>
              <a:rPr lang="en-US" dirty="0" smtClean="0"/>
              <a:t>2-inch thick foam is only effective above 400-600 Hz.</a:t>
            </a:r>
          </a:p>
          <a:p>
            <a:pPr lvl="1"/>
            <a:r>
              <a:rPr lang="en-US" dirty="0" smtClean="0"/>
              <a:t>4-inch thick foam is only effective above 200-300 Hz.</a:t>
            </a:r>
          </a:p>
          <a:p>
            <a:r>
              <a:rPr lang="en-US" dirty="0" smtClean="0"/>
              <a:t>Spacing foam/insulation panels away from the wall by a few inches will increase its effectiveness at lower frequencies.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Tip</a:t>
            </a:r>
            <a:r>
              <a:rPr lang="en-US" dirty="0"/>
              <a:t>: glue the foam to a plywood frame instead of directly to the wall. Then it can be moved later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4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Acoustic Foam – in moderation!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the temptation to cover the whole room in foam or absorptive material.</a:t>
            </a:r>
          </a:p>
          <a:p>
            <a:pPr lvl="1"/>
            <a:r>
              <a:rPr lang="en-US" dirty="0" smtClean="0"/>
              <a:t>It would deaden the room’s natural reverb.</a:t>
            </a:r>
          </a:p>
          <a:p>
            <a:pPr lvl="1"/>
            <a:r>
              <a:rPr lang="en-US" dirty="0" smtClean="0"/>
              <a:t>It would also kill any resemblance to a real-world listening environment.</a:t>
            </a:r>
          </a:p>
          <a:p>
            <a:pPr lvl="1"/>
            <a:r>
              <a:rPr lang="en-US" dirty="0" smtClean="0"/>
              <a:t>Plus, it would be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way to reduce interference from early reflections: install diffusers.</a:t>
            </a:r>
          </a:p>
          <a:p>
            <a:pPr lvl="1"/>
            <a:r>
              <a:rPr lang="en-US" dirty="0" smtClean="0"/>
              <a:t>Diffusers scatter reflections in many directions, making them less obtrusive.</a:t>
            </a:r>
          </a:p>
          <a:p>
            <a:r>
              <a:rPr lang="en-US" dirty="0"/>
              <a:t>The greater the difference between long and short pieces, the lower the frequency it is effective 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Diffusers can be more expensive than foam, but you can achieve similar results with a bookcase or CD rack, or you can make them yourself.</a:t>
            </a:r>
          </a:p>
          <a:p>
            <a:r>
              <a:rPr lang="en-US" dirty="0" smtClean="0">
                <a:hlinkClick r:id="rId3"/>
              </a:rPr>
              <a:t>DIY Diffuser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iffus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3" y="1483907"/>
            <a:ext cx="5357813" cy="3571875"/>
          </a:xfrm>
          <a:prstGeom prst="rect">
            <a:avLst/>
          </a:prstGeom>
        </p:spPr>
      </p:pic>
      <p:pic>
        <p:nvPicPr>
          <p:cNvPr id="5" name="Picture 4" descr="Diffus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2" y="2963457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9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1067</TotalTime>
  <Words>764</Words>
  <Application>Microsoft Macintosh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Studio Acoustics</vt:lpstr>
      <vt:lpstr>Rule 1:</vt:lpstr>
      <vt:lpstr>Early Reflections</vt:lpstr>
      <vt:lpstr>Acoustic Foam</vt:lpstr>
      <vt:lpstr>Acoustic Foam</vt:lpstr>
      <vt:lpstr>Acoustic Treatment</vt:lpstr>
      <vt:lpstr>Acoustic Foam – in moderation!</vt:lpstr>
      <vt:lpstr>Diffusion</vt:lpstr>
      <vt:lpstr>Diffusion</vt:lpstr>
      <vt:lpstr>PowerPoint Presentation</vt:lpstr>
      <vt:lpstr>Room Resonance</vt:lpstr>
      <vt:lpstr>Room Resonance (a.k.a. Standing Waves)</vt:lpstr>
      <vt:lpstr>Room Resonance</vt:lpstr>
      <vt:lpstr>Avoiding Room Resonances</vt:lpstr>
      <vt:lpstr>Bass Traps</vt:lpstr>
      <vt:lpstr>Boundary Effects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Acoustics </dc:title>
  <dc:creator>Office 2004 Test Drive User</dc:creator>
  <cp:lastModifiedBy>Office 2004 Test Drive User</cp:lastModifiedBy>
  <cp:revision>27</cp:revision>
  <dcterms:created xsi:type="dcterms:W3CDTF">2014-03-23T02:13:29Z</dcterms:created>
  <dcterms:modified xsi:type="dcterms:W3CDTF">2014-04-02T06:41:15Z</dcterms:modified>
</cp:coreProperties>
</file>